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08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examples/chap04/FlipRace.jav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examples/chap04/Account.java" TargetMode="External"/><Relationship Id="rId2" Type="http://schemas.openxmlformats.org/officeDocument/2006/relationships/hyperlink" Target="../examples/chap04/Banking.jav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examples/chap04/Die.java" TargetMode="External"/><Relationship Id="rId2" Type="http://schemas.openxmlformats.org/officeDocument/2006/relationships/hyperlink" Target="../examples/chap04/SnakeEyes.jav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../examples/chap04/PigLatinTranslator.java" TargetMode="External"/><Relationship Id="rId2" Type="http://schemas.openxmlformats.org/officeDocument/2006/relationships/hyperlink" Target="../examples/chap04/PigLatin.jav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examples/chap04/Coin.java" TargetMode="External"/><Relationship Id="rId2" Type="http://schemas.openxmlformats.org/officeDocument/2006/relationships/hyperlink" Target="../examples/chap04/CountFlips.jav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Writing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 Data</a:t>
            </a:r>
            <a:endParaRPr lang="en-US" dirty="0"/>
          </a:p>
        </p:txBody>
      </p:sp>
      <p:pic>
        <p:nvPicPr>
          <p:cNvPr id="5" name="Picture 25" descr="pg202tra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8771" y="2808515"/>
            <a:ext cx="6802438" cy="1403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1295400" y="1491343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1" lang="en-US" alt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See </a:t>
            </a:r>
            <a:r>
              <a:rPr kumimoji="1" lang="en-US" altLang="en-US" b="1" dirty="0">
                <a:solidFill>
                  <a:schemeClr val="tx2"/>
                </a:solidFill>
                <a:latin typeface="Arial" charset="0"/>
                <a:cs typeface="Arial" charset="0"/>
                <a:hlinkClick r:id="rId3" action="ppaction://hlinkfile"/>
              </a:rPr>
              <a:t>FlipRace.java</a:t>
            </a:r>
            <a:r>
              <a:rPr kumimoji="1" lang="en-US" alt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 (page  </a:t>
            </a:r>
            <a:r>
              <a:rPr kumimoji="1" lang="en-US" alt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188)</a:t>
            </a:r>
            <a:endParaRPr kumimoji="1" lang="en-US" altLang="en-US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8714" y="1524000"/>
            <a:ext cx="11092543" cy="4905375"/>
          </a:xfrm>
          <a:prstGeom prst="rect">
            <a:avLst/>
          </a:prstGeo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2075" tIns="46038" rIns="92075" bIns="46038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smtClean="0"/>
              <a:t>We can take one of two views of an object:</a:t>
            </a:r>
          </a:p>
          <a:p>
            <a:pPr lvl="1">
              <a:spcBef>
                <a:spcPct val="75000"/>
              </a:spcBef>
            </a:pPr>
            <a:r>
              <a:rPr lang="en-US" altLang="en-US" smtClean="0"/>
              <a:t>internal  -  the variables the object holds and the methods that make the object useful</a:t>
            </a:r>
          </a:p>
          <a:p>
            <a:pPr lvl="1">
              <a:spcBef>
                <a:spcPct val="75000"/>
              </a:spcBef>
            </a:pPr>
            <a:r>
              <a:rPr lang="en-US" altLang="en-US" smtClean="0"/>
              <a:t>external  -  the services that an object provides and how the object interacts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From the external view, an object is an </a:t>
            </a:r>
            <a:r>
              <a:rPr lang="en-US" altLang="en-US" i="1" smtClean="0"/>
              <a:t>encapsulated</a:t>
            </a:r>
            <a:r>
              <a:rPr lang="en-US" altLang="en-US" smtClean="0"/>
              <a:t> entity, providing a set of specific services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These services define the </a:t>
            </a:r>
            <a:r>
              <a:rPr lang="en-US" altLang="en-US" i="1" smtClean="0"/>
              <a:t>interface</a:t>
            </a:r>
            <a:r>
              <a:rPr lang="en-US" altLang="en-US" smtClean="0"/>
              <a:t> to the object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Recall from Chapter 2 that an object is an </a:t>
            </a:r>
            <a:r>
              <a:rPr lang="en-US" altLang="en-US" i="1" smtClean="0"/>
              <a:t>abstraction</a:t>
            </a:r>
            <a:r>
              <a:rPr lang="en-US" altLang="en-US" smtClean="0"/>
              <a:t>, hiding details from the rest of the system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</a:t>
            </a:r>
            <a:endParaRPr lang="en-US" dirty="0"/>
          </a:p>
        </p:txBody>
      </p:sp>
      <p:sp>
        <p:nvSpPr>
          <p:cNvPr id="4" name="Rectangle 2051"/>
          <p:cNvSpPr txBox="1">
            <a:spLocks noChangeArrowheads="1"/>
          </p:cNvSpPr>
          <p:nvPr/>
        </p:nvSpPr>
        <p:spPr>
          <a:xfrm>
            <a:off x="947057" y="1676401"/>
            <a:ext cx="11070771" cy="4905375"/>
          </a:xfrm>
          <a:prstGeom prst="rect">
            <a:avLst/>
          </a:prstGeo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2075" tIns="46038" rIns="92075" bIns="46038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dirty="0" smtClean="0"/>
              <a:t>An object should be </a:t>
            </a:r>
            <a:r>
              <a:rPr lang="en-US" altLang="en-US" i="1" dirty="0" smtClean="0"/>
              <a:t>self-governing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Any changes to the object's state (its variables) should be made only by that object's methods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We should make it difficult, if not impossible, to access an object’s variables other than via its methods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The user, or </a:t>
            </a:r>
            <a:r>
              <a:rPr lang="en-US" altLang="en-US" i="1" dirty="0" smtClean="0"/>
              <a:t>client</a:t>
            </a:r>
            <a:r>
              <a:rPr lang="en-US" altLang="en-US" dirty="0" smtClean="0"/>
              <a:t>, of an object can request its services, but it should not have to be aware of how those services are accomplished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95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68829" y="1589314"/>
            <a:ext cx="10635342" cy="1600200"/>
          </a:xfrm>
          <a:prstGeom prst="rect">
            <a:avLst/>
          </a:prstGeo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2075" tIns="46038" rIns="92075" bIns="46038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smtClean="0"/>
              <a:t>An encapsulated object can be thought of as a </a:t>
            </a:r>
            <a:r>
              <a:rPr lang="en-US" altLang="en-US" i="1" smtClean="0"/>
              <a:t>black box</a:t>
            </a:r>
            <a:endParaRPr lang="en-US" altLang="en-US" smtClean="0"/>
          </a:p>
          <a:p>
            <a:pPr>
              <a:spcBef>
                <a:spcPct val="75000"/>
              </a:spcBef>
            </a:pPr>
            <a:r>
              <a:rPr lang="en-US" altLang="en-US" smtClean="0"/>
              <a:t>Its inner workings are hidden to the client, which invokes only the interface methods</a:t>
            </a:r>
            <a:endParaRPr lang="en-US" altLang="en-US" dirty="0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987143" y="3096532"/>
            <a:ext cx="2895600" cy="2971800"/>
            <a:chOff x="2496" y="1920"/>
            <a:chExt cx="1824" cy="1872"/>
          </a:xfrm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2784" y="1920"/>
              <a:ext cx="1536" cy="187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H="1">
              <a:off x="2544" y="2256"/>
              <a:ext cx="3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2496" y="2208"/>
              <a:ext cx="96" cy="9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FF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 flipH="1">
              <a:off x="2544" y="2400"/>
              <a:ext cx="3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>
              <a:off x="2544" y="2544"/>
              <a:ext cx="3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28"/>
            <p:cNvSpPr>
              <a:spLocks noChangeArrowheads="1"/>
            </p:cNvSpPr>
            <p:nvPr/>
          </p:nvSpPr>
          <p:spPr bwMode="auto">
            <a:xfrm>
              <a:off x="2496" y="2496"/>
              <a:ext cx="96" cy="9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FF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9"/>
            <p:cNvSpPr>
              <a:spLocks noChangeArrowheads="1"/>
            </p:cNvSpPr>
            <p:nvPr/>
          </p:nvSpPr>
          <p:spPr bwMode="auto">
            <a:xfrm>
              <a:off x="2496" y="2352"/>
              <a:ext cx="96" cy="9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FF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221718" y="3706132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solidFill>
                  <a:schemeClr val="hlink"/>
                </a:solidFill>
                <a:latin typeface="Arial" charset="0"/>
              </a:rPr>
              <a:t>Client</a:t>
            </a:r>
            <a:endParaRPr lang="en-US" altLang="en-US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4386943" y="3706132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6672943" y="3401332"/>
            <a:ext cx="1981200" cy="914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>
                <a:solidFill>
                  <a:schemeClr val="bg2"/>
                </a:solidFill>
              </a:rPr>
              <a:t>Methods</a:t>
            </a:r>
            <a:endParaRPr lang="en-US" altLang="en-US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672943" y="4925332"/>
            <a:ext cx="1981200" cy="914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>
                <a:solidFill>
                  <a:schemeClr val="bg2"/>
                </a:solidFill>
              </a:rPr>
              <a:t>Data</a:t>
            </a:r>
            <a:endParaRPr lang="en-US" altLang="en-US"/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7587343" y="4315732"/>
            <a:ext cx="228600" cy="609600"/>
          </a:xfrm>
          <a:prstGeom prst="upDownArrow">
            <a:avLst>
              <a:gd name="adj1" fmla="val 50000"/>
              <a:gd name="adj2" fmla="val 53333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nimBg="1"/>
      <p:bldP spid="16" grpId="0" animBg="1" autoUpdateAnimBg="0"/>
      <p:bldP spid="17" grpId="0" animBg="1" autoUpdateAnimBg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Modifiers</a:t>
            </a:r>
            <a:endParaRPr lang="en-US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51113" y="1589314"/>
            <a:ext cx="11070771" cy="4905375"/>
          </a:xfrm>
          <a:prstGeom prst="rect">
            <a:avLst/>
          </a:prstGeo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2075" tIns="46038" rIns="92075" bIns="46038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smtClean="0"/>
              <a:t>In Java, we accomplish encapsulation through the appropriate use of </a:t>
            </a:r>
            <a:r>
              <a:rPr lang="en-US" altLang="en-US" i="1" smtClean="0"/>
              <a:t>visibility modifiers</a:t>
            </a:r>
            <a:endParaRPr lang="en-US" altLang="en-US" smtClean="0"/>
          </a:p>
          <a:p>
            <a:pPr>
              <a:spcBef>
                <a:spcPct val="75000"/>
              </a:spcBef>
            </a:pPr>
            <a:r>
              <a:rPr lang="en-US" altLang="en-US" smtClean="0"/>
              <a:t>A </a:t>
            </a:r>
            <a:r>
              <a:rPr lang="en-US" altLang="en-US" i="1" smtClean="0"/>
              <a:t>modifier</a:t>
            </a:r>
            <a:r>
              <a:rPr lang="en-US" altLang="en-US" smtClean="0"/>
              <a:t> is a Java reserved word that specifies particular characteristics of a method or data value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We've used the modifier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final</a:t>
            </a:r>
            <a:r>
              <a:rPr lang="en-US" altLang="en-US" smtClean="0"/>
              <a:t> to define a constant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We will study two visibility modifiers: 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public</a:t>
            </a:r>
            <a:r>
              <a:rPr lang="en-US" altLang="en-US" smtClean="0"/>
              <a:t> and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private</a:t>
            </a:r>
            <a:endParaRPr lang="en-US" altLang="en-US" dirty="0">
              <a:solidFill>
                <a:schemeClr val="tx1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Modifiers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6943" y="1632857"/>
            <a:ext cx="11266714" cy="4905375"/>
          </a:xfrm>
          <a:prstGeom prst="rect">
            <a:avLst/>
          </a:prstGeo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2075" tIns="46038" rIns="92075" bIns="46038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smtClean="0"/>
              <a:t>Members of a class that are declared with </a:t>
            </a:r>
            <a:r>
              <a:rPr lang="en-US" altLang="en-US" i="1" smtClean="0"/>
              <a:t>public visibility</a:t>
            </a:r>
            <a:r>
              <a:rPr lang="en-US" altLang="en-US" smtClean="0"/>
              <a:t> can be accessed from anywhere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Public variables violate encapsulation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Members of a class that are declared with </a:t>
            </a:r>
            <a:r>
              <a:rPr lang="en-US" altLang="en-US" i="1" smtClean="0"/>
              <a:t>private visibility</a:t>
            </a:r>
            <a:r>
              <a:rPr lang="en-US" altLang="en-US" smtClean="0"/>
              <a:t> can only be accessed from inside the class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Members declared without a visibility modifier have </a:t>
            </a:r>
            <a:r>
              <a:rPr lang="en-US" altLang="en-US" i="1" smtClean="0"/>
              <a:t>default visibility</a:t>
            </a:r>
            <a:r>
              <a:rPr lang="en-US" altLang="en-US" smtClean="0"/>
              <a:t> and can be accessed by any class in the same package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74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Modifiers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0999" y="1741714"/>
            <a:ext cx="11397343" cy="4905375"/>
          </a:xfrm>
          <a:prstGeom prst="rect">
            <a:avLst/>
          </a:prstGeo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2075" tIns="46038" rIns="92075" bIns="46038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smtClean="0"/>
              <a:t>Methods that provide the object's services are usually declared with public visibility so that they can be invoked by clients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Public methods are also called </a:t>
            </a:r>
            <a:r>
              <a:rPr lang="en-US" altLang="en-US" i="1" smtClean="0"/>
              <a:t>service methods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A method created simply to assist a service method is called a </a:t>
            </a:r>
            <a:r>
              <a:rPr lang="en-US" altLang="en-US" i="1" smtClean="0"/>
              <a:t>support method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Since a support method is not intended to be called by a client, it should not be declared with public visibility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39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Modifiers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27715" y="2362200"/>
            <a:ext cx="6019800" cy="2971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42115" y="1828800"/>
            <a:ext cx="1279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en-US" altLang="en-US" b="1">
                <a:latin typeface="Courier New" pitchFamily="49" charset="0"/>
              </a:rPr>
              <a:t>public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913915" y="1828800"/>
            <a:ext cx="1462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en-US" altLang="en-US" b="1">
                <a:latin typeface="Courier New" pitchFamily="49" charset="0"/>
              </a:rPr>
              <a:t>private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29115" y="2903538"/>
            <a:ext cx="1312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en-US" altLang="en-US" sz="2000" b="1">
                <a:solidFill>
                  <a:schemeClr val="hlink"/>
                </a:solidFill>
                <a:latin typeface="Arial" charset="0"/>
              </a:rPr>
              <a:t>Variables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62465" y="4427538"/>
            <a:ext cx="1228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en-US" altLang="en-US" sz="2000" b="1">
                <a:solidFill>
                  <a:schemeClr val="hlink"/>
                </a:solidFill>
                <a:latin typeface="Arial" charset="0"/>
              </a:rPr>
              <a:t>Methods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075715" y="2362200"/>
            <a:ext cx="0" cy="2971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027715" y="3886200"/>
            <a:ext cx="6019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027715" y="2362200"/>
            <a:ext cx="3048000" cy="152400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>
                <a:solidFill>
                  <a:srgbClr val="FF0000"/>
                </a:solidFill>
                <a:latin typeface="Arial" charset="0"/>
              </a:rPr>
              <a:t>Violate</a:t>
            </a:r>
          </a:p>
          <a:p>
            <a:r>
              <a:rPr lang="en-US" altLang="en-US" sz="2000" b="1">
                <a:solidFill>
                  <a:srgbClr val="FF0000"/>
                </a:solidFill>
                <a:latin typeface="Arial" charset="0"/>
              </a:rPr>
              <a:t>encapsulation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075715" y="2362200"/>
            <a:ext cx="2971800" cy="152400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>
                <a:solidFill>
                  <a:schemeClr val="bg2"/>
                </a:solidFill>
                <a:latin typeface="Arial" charset="0"/>
              </a:rPr>
              <a:t>Enforce</a:t>
            </a:r>
          </a:p>
          <a:p>
            <a:r>
              <a:rPr lang="en-US" altLang="en-US" sz="2000" b="1">
                <a:solidFill>
                  <a:schemeClr val="bg2"/>
                </a:solidFill>
                <a:latin typeface="Arial" charset="0"/>
              </a:rPr>
              <a:t>encapsulation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027715" y="3886200"/>
            <a:ext cx="3048000" cy="144780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>
                <a:solidFill>
                  <a:schemeClr val="bg2"/>
                </a:solidFill>
                <a:latin typeface="Arial" charset="0"/>
              </a:rPr>
              <a:t>Provide services</a:t>
            </a:r>
          </a:p>
          <a:p>
            <a:r>
              <a:rPr lang="en-US" altLang="en-US" sz="2000" b="1">
                <a:solidFill>
                  <a:schemeClr val="bg2"/>
                </a:solidFill>
                <a:latin typeface="Arial" charset="0"/>
              </a:rPr>
              <a:t>to clients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075715" y="3886200"/>
            <a:ext cx="2971800" cy="144780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>
                <a:solidFill>
                  <a:schemeClr val="bg2"/>
                </a:solidFill>
                <a:latin typeface="Arial" charset="0"/>
              </a:rPr>
              <a:t>Support other</a:t>
            </a:r>
          </a:p>
          <a:p>
            <a:r>
              <a:rPr lang="en-US" altLang="en-US" sz="2000" b="1">
                <a:solidFill>
                  <a:schemeClr val="bg2"/>
                </a:solidFill>
                <a:latin typeface="Arial" charset="0"/>
              </a:rPr>
              <a:t>methods in the</a:t>
            </a:r>
          </a:p>
          <a:p>
            <a:r>
              <a:rPr lang="en-US" altLang="en-US" sz="2000" b="1">
                <a:solidFill>
                  <a:schemeClr val="bg2"/>
                </a:solidFill>
                <a:latin typeface="Arial" charset="0"/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12497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Programs</a:t>
            </a:r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85799" y="1763486"/>
            <a:ext cx="11092543" cy="49053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dirty="0" smtClean="0"/>
              <a:t>A </a:t>
            </a:r>
            <a:r>
              <a:rPr lang="en-US" altLang="en-US" i="1" dirty="0" smtClean="0"/>
              <a:t>driver program </a:t>
            </a:r>
            <a:r>
              <a:rPr lang="en-US" altLang="en-US" dirty="0" smtClean="0"/>
              <a:t>drives the use of other, more interesting parts of a program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Driver programs are often used to test other parts of the software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chemeClr val="tx1"/>
                </a:solidFill>
                <a:latin typeface="Courier New" pitchFamily="49" charset="0"/>
              </a:rPr>
              <a:t>Banking</a:t>
            </a:r>
            <a:r>
              <a:rPr lang="en-US" altLang="en-US" dirty="0" smtClean="0"/>
              <a:t> class contains a </a:t>
            </a:r>
            <a:r>
              <a:rPr lang="en-US" altLang="en-US" dirty="0" smtClean="0">
                <a:solidFill>
                  <a:schemeClr val="tx1"/>
                </a:solidFill>
                <a:latin typeface="Courier New" pitchFamily="49" charset="0"/>
              </a:rPr>
              <a:t>main</a:t>
            </a:r>
            <a:r>
              <a:rPr lang="en-US" altLang="en-US" dirty="0" smtClean="0"/>
              <a:t> method that drives the use of the </a:t>
            </a:r>
            <a:r>
              <a:rPr lang="en-US" altLang="en-US" dirty="0" smtClean="0">
                <a:solidFill>
                  <a:schemeClr val="tx1"/>
                </a:solidFill>
                <a:latin typeface="Courier New" pitchFamily="49" charset="0"/>
              </a:rPr>
              <a:t>Account</a:t>
            </a:r>
            <a:r>
              <a:rPr lang="en-US" altLang="en-US" dirty="0" smtClean="0"/>
              <a:t> class, exercising its services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See </a:t>
            </a:r>
            <a:r>
              <a:rPr lang="en-US" altLang="en-US" dirty="0" smtClean="0">
                <a:hlinkClick r:id="rId2" action="ppaction://hlinkfile"/>
              </a:rPr>
              <a:t>Banking.java</a:t>
            </a:r>
            <a:r>
              <a:rPr lang="en-US" altLang="en-US" dirty="0" smtClean="0"/>
              <a:t> (page 194)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See </a:t>
            </a:r>
            <a:r>
              <a:rPr lang="en-US" altLang="en-US" dirty="0" smtClean="0">
                <a:hlinkClick r:id="rId3" action="ppaction://hlinkfile"/>
              </a:rPr>
              <a:t>Account.java</a:t>
            </a:r>
            <a:r>
              <a:rPr lang="en-US" altLang="en-US" dirty="0" smtClean="0"/>
              <a:t> (page 195)</a:t>
            </a:r>
          </a:p>
          <a:p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20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Declarations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1115" y="1763486"/>
            <a:ext cx="11201400" cy="49053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smtClean="0"/>
              <a:t>A </a:t>
            </a:r>
            <a:r>
              <a:rPr lang="en-US" altLang="en-US" i="1" smtClean="0"/>
              <a:t>method declaration</a:t>
            </a:r>
            <a:r>
              <a:rPr lang="en-US" altLang="en-US" smtClean="0"/>
              <a:t> specifies the code that will be executed when the method is invoked (or called)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When a method is invoked, the flow of control jumps to the method and executes its code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When complete, the flow returns to the place where the method was called and continues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The invocation may or may not return a value, depending on how the method is defined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51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64029" y="1458685"/>
            <a:ext cx="11136086" cy="4905375"/>
          </a:xfrm>
          <a:prstGeom prst="rect">
            <a:avLst/>
          </a:prstGeo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2075" tIns="46038" rIns="92075" bIns="46038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0000"/>
              </a:spcBef>
            </a:pPr>
            <a:r>
              <a:rPr lang="en-US" altLang="en-US" dirty="0" smtClean="0"/>
              <a:t>An object has:</a:t>
            </a:r>
          </a:p>
          <a:p>
            <a:pPr lvl="1">
              <a:spcBef>
                <a:spcPct val="70000"/>
              </a:spcBef>
            </a:pPr>
            <a:r>
              <a:rPr lang="en-US" altLang="en-US" i="1" dirty="0" smtClean="0"/>
              <a:t>state</a:t>
            </a:r>
            <a:r>
              <a:rPr lang="en-US" altLang="en-US" dirty="0" smtClean="0"/>
              <a:t>  -  descriptive characteristics</a:t>
            </a:r>
          </a:p>
          <a:p>
            <a:pPr lvl="1">
              <a:spcBef>
                <a:spcPct val="70000"/>
              </a:spcBef>
            </a:pPr>
            <a:r>
              <a:rPr lang="en-US" altLang="en-US" i="1" dirty="0" smtClean="0"/>
              <a:t>behaviors</a:t>
            </a:r>
            <a:r>
              <a:rPr lang="en-US" altLang="en-US" dirty="0" smtClean="0"/>
              <a:t>  -  what it can do (or what can be done to it)</a:t>
            </a:r>
          </a:p>
          <a:p>
            <a:pPr>
              <a:spcBef>
                <a:spcPct val="70000"/>
              </a:spcBef>
            </a:pPr>
            <a:r>
              <a:rPr lang="en-US" altLang="en-US" dirty="0" smtClean="0"/>
              <a:t>For example, consider a coin that can be flipped so that it's face shows either "heads" or "tails"</a:t>
            </a:r>
          </a:p>
          <a:p>
            <a:pPr>
              <a:spcBef>
                <a:spcPct val="70000"/>
              </a:spcBef>
            </a:pPr>
            <a:r>
              <a:rPr lang="en-US" altLang="en-US" dirty="0" smtClean="0"/>
              <a:t>The state of the coin is its current face (heads or tails)</a:t>
            </a:r>
          </a:p>
          <a:p>
            <a:pPr>
              <a:spcBef>
                <a:spcPct val="70000"/>
              </a:spcBef>
            </a:pPr>
            <a:r>
              <a:rPr lang="en-US" altLang="en-US" dirty="0" smtClean="0"/>
              <a:t>The behavior of the coin is that it can be flipped</a:t>
            </a:r>
          </a:p>
          <a:p>
            <a:pPr>
              <a:spcBef>
                <a:spcPct val="70000"/>
              </a:spcBef>
            </a:pPr>
            <a:r>
              <a:rPr lang="en-US" altLang="en-US" dirty="0" smtClean="0"/>
              <a:t>Note that the behavior of the coin might change its state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2672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Control Flow</a:t>
            </a:r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172619" y="2476500"/>
            <a:ext cx="6019800" cy="3581400"/>
            <a:chOff x="960" y="1296"/>
            <a:chExt cx="3792" cy="2256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960" y="1296"/>
              <a:ext cx="3792" cy="2256"/>
            </a:xfrm>
            <a:prstGeom prst="flowChartAlternateProcess">
              <a:avLst/>
            </a:prstGeom>
            <a:solidFill>
              <a:srgbClr val="CC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440" y="1776"/>
              <a:ext cx="1008" cy="14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168" y="1776"/>
              <a:ext cx="1008" cy="11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462" y="2304"/>
              <a:ext cx="9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  <a:latin typeface="Courier New" pitchFamily="49" charset="0"/>
                </a:rPr>
                <a:t>myMethod();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300" y="1536"/>
              <a:ext cx="7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  <a:latin typeface="Courier New" pitchFamily="49" charset="0"/>
                </a:rPr>
                <a:t>myMethod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623" y="1536"/>
              <a:ext cx="6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  <a:latin typeface="Courier New" pitchFamily="49" charset="0"/>
                </a:rPr>
                <a:t>compute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602" y="1776"/>
              <a:ext cx="1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000"/>
                <a:t>  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552" y="2784"/>
              <a:ext cx="2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000"/>
                <a:t>       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866" y="2496"/>
              <a:ext cx="1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000"/>
                <a:t>  </a:t>
              </a:r>
            </a:p>
          </p:txBody>
        </p:sp>
      </p:grpSp>
      <p:cxnSp>
        <p:nvCxnSpPr>
          <p:cNvPr id="15" name="AutoShape 14"/>
          <p:cNvCxnSpPr>
            <a:cxnSpLocks noChangeShapeType="1"/>
            <a:stCxn id="7" idx="0"/>
            <a:endCxn id="9" idx="0"/>
          </p:cNvCxnSpPr>
          <p:nvPr/>
        </p:nvCxnSpPr>
        <p:spPr bwMode="auto">
          <a:xfrm>
            <a:off x="4734719" y="3238500"/>
            <a:ext cx="0" cy="8382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5"/>
          <p:cNvCxnSpPr>
            <a:cxnSpLocks noChangeShapeType="1"/>
            <a:endCxn id="7" idx="2"/>
          </p:cNvCxnSpPr>
          <p:nvPr/>
        </p:nvCxnSpPr>
        <p:spPr bwMode="auto">
          <a:xfrm>
            <a:off x="4734719" y="4702175"/>
            <a:ext cx="0" cy="8985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6"/>
          <p:cNvCxnSpPr>
            <a:cxnSpLocks noChangeShapeType="1"/>
            <a:stCxn id="9" idx="3"/>
            <a:endCxn id="12" idx="1"/>
          </p:cNvCxnSpPr>
          <p:nvPr/>
        </p:nvCxnSpPr>
        <p:spPr bwMode="auto">
          <a:xfrm flipV="1">
            <a:off x="5498307" y="3360738"/>
            <a:ext cx="1868487" cy="884237"/>
          </a:xfrm>
          <a:prstGeom prst="bentConnector3">
            <a:avLst>
              <a:gd name="adj1" fmla="val 36106"/>
            </a:avLst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7"/>
          <p:cNvCxnSpPr>
            <a:cxnSpLocks noChangeShapeType="1"/>
            <a:stCxn id="12" idx="2"/>
            <a:endCxn id="13" idx="0"/>
          </p:cNvCxnSpPr>
          <p:nvPr/>
        </p:nvCxnSpPr>
        <p:spPr bwMode="auto">
          <a:xfrm>
            <a:off x="7490619" y="3482975"/>
            <a:ext cx="0" cy="13557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8"/>
          <p:cNvCxnSpPr>
            <a:cxnSpLocks noChangeShapeType="1"/>
            <a:stCxn id="13" idx="1"/>
          </p:cNvCxnSpPr>
          <p:nvPr/>
        </p:nvCxnSpPr>
        <p:spPr bwMode="auto">
          <a:xfrm rot="10800000">
            <a:off x="4874419" y="4579938"/>
            <a:ext cx="2413000" cy="381000"/>
          </a:xfrm>
          <a:prstGeom prst="bentConnector3">
            <a:avLst>
              <a:gd name="adj1" fmla="val 46509"/>
            </a:avLst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3"/>
          <p:cNvSpPr txBox="1">
            <a:spLocks noChangeArrowheads="1"/>
          </p:cNvSpPr>
          <p:nvPr/>
        </p:nvSpPr>
        <p:spPr>
          <a:xfrm>
            <a:off x="1889918" y="1614487"/>
            <a:ext cx="8382000" cy="7905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The called method can be within the same class, in which case only the method name is needed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44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Control Flow</a:t>
            </a:r>
            <a:endParaRPr lang="en-US" dirty="0"/>
          </a:p>
        </p:txBody>
      </p:sp>
      <p:sp>
        <p:nvSpPr>
          <p:cNvPr id="21" name="Rectangle 22"/>
          <p:cNvSpPr txBox="1">
            <a:spLocks noChangeArrowheads="1"/>
          </p:cNvSpPr>
          <p:nvPr/>
        </p:nvSpPr>
        <p:spPr>
          <a:xfrm>
            <a:off x="1600200" y="1422400"/>
            <a:ext cx="8305800" cy="7905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The called method can be part of another class or object</a:t>
            </a:r>
            <a:endParaRPr lang="en-US" altLang="en-US" dirty="0"/>
          </a:p>
        </p:txBody>
      </p: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5262563" y="2209800"/>
            <a:ext cx="4572000" cy="3352800"/>
            <a:chOff x="2304" y="1392"/>
            <a:chExt cx="2880" cy="2112"/>
          </a:xfrm>
        </p:grpSpPr>
        <p:grpSp>
          <p:nvGrpSpPr>
            <p:cNvPr id="23" name="Group 3"/>
            <p:cNvGrpSpPr>
              <a:grpSpLocks/>
            </p:cNvGrpSpPr>
            <p:nvPr/>
          </p:nvGrpSpPr>
          <p:grpSpPr bwMode="auto">
            <a:xfrm>
              <a:off x="2304" y="1392"/>
              <a:ext cx="2880" cy="2112"/>
              <a:chOff x="2304" y="1392"/>
              <a:chExt cx="2880" cy="2112"/>
            </a:xfrm>
          </p:grpSpPr>
          <p:sp>
            <p:nvSpPr>
              <p:cNvPr id="25" name="AutoShape 4"/>
              <p:cNvSpPr>
                <a:spLocks noChangeArrowheads="1"/>
              </p:cNvSpPr>
              <p:nvPr/>
            </p:nvSpPr>
            <p:spPr bwMode="auto">
              <a:xfrm>
                <a:off x="2304" y="1392"/>
                <a:ext cx="2880" cy="2112"/>
              </a:xfrm>
              <a:prstGeom prst="flowChartAlternateProcess">
                <a:avLst/>
              </a:prstGeom>
              <a:solidFill>
                <a:srgbClr val="CCFFFF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2891" y="1632"/>
                <a:ext cx="42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1600" b="1">
                    <a:solidFill>
                      <a:schemeClr val="bg2"/>
                    </a:solidFill>
                    <a:latin typeface="Courier New" pitchFamily="49" charset="0"/>
                  </a:rPr>
                  <a:t>doIt</a:t>
                </a:r>
              </a:p>
            </p:txBody>
          </p:sp>
          <p:sp>
            <p:nvSpPr>
              <p:cNvPr id="27" name="Rectangle 6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1008" cy="134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1008" cy="100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9" name="Text Box 8"/>
              <p:cNvSpPr txBox="1">
                <a:spLocks noChangeArrowheads="1"/>
              </p:cNvSpPr>
              <p:nvPr/>
            </p:nvSpPr>
            <p:spPr bwMode="auto">
              <a:xfrm>
                <a:off x="3018" y="1872"/>
                <a:ext cx="15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1000"/>
                  <a:t>  </a:t>
                </a:r>
              </a:p>
            </p:txBody>
          </p:sp>
          <p:sp>
            <p:nvSpPr>
              <p:cNvPr id="30" name="Text Box 9"/>
              <p:cNvSpPr txBox="1">
                <a:spLocks noChangeArrowheads="1"/>
              </p:cNvSpPr>
              <p:nvPr/>
            </p:nvSpPr>
            <p:spPr bwMode="auto">
              <a:xfrm>
                <a:off x="3028" y="3072"/>
                <a:ext cx="13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1000"/>
                  <a:t> </a:t>
                </a:r>
              </a:p>
            </p:txBody>
          </p:sp>
          <p:sp>
            <p:nvSpPr>
              <p:cNvPr id="31" name="Text Box 10"/>
              <p:cNvSpPr txBox="1">
                <a:spLocks noChangeArrowheads="1"/>
              </p:cNvSpPr>
              <p:nvPr/>
            </p:nvSpPr>
            <p:spPr bwMode="auto">
              <a:xfrm>
                <a:off x="4149" y="1632"/>
                <a:ext cx="57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1600" b="1">
                    <a:solidFill>
                      <a:schemeClr val="bg2"/>
                    </a:solidFill>
                    <a:latin typeface="Courier New" pitchFamily="49" charset="0"/>
                  </a:rPr>
                  <a:t>helpMe</a:t>
                </a:r>
              </a:p>
            </p:txBody>
          </p:sp>
          <p:sp>
            <p:nvSpPr>
              <p:cNvPr id="32" name="Text Box 11"/>
              <p:cNvSpPr txBox="1">
                <a:spLocks noChangeArrowheads="1"/>
              </p:cNvSpPr>
              <p:nvPr/>
            </p:nvSpPr>
            <p:spPr bwMode="auto">
              <a:xfrm>
                <a:off x="2691" y="2352"/>
                <a:ext cx="80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1600" b="1">
                    <a:solidFill>
                      <a:schemeClr val="bg2"/>
                    </a:solidFill>
                    <a:latin typeface="Courier New" pitchFamily="49" charset="0"/>
                  </a:rPr>
                  <a:t>helpMe();</a:t>
                </a:r>
              </a:p>
            </p:txBody>
          </p:sp>
          <p:sp>
            <p:nvSpPr>
              <p:cNvPr id="33" name="Text Box 12"/>
              <p:cNvSpPr txBox="1">
                <a:spLocks noChangeArrowheads="1"/>
              </p:cNvSpPr>
              <p:nvPr/>
            </p:nvSpPr>
            <p:spPr bwMode="auto">
              <a:xfrm>
                <a:off x="4372" y="2736"/>
                <a:ext cx="13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1000"/>
                  <a:t> </a:t>
                </a:r>
              </a:p>
            </p:txBody>
          </p:sp>
          <p:sp>
            <p:nvSpPr>
              <p:cNvPr id="34" name="Text Box 13"/>
              <p:cNvSpPr txBox="1">
                <a:spLocks noChangeArrowheads="1"/>
              </p:cNvSpPr>
              <p:nvPr/>
            </p:nvSpPr>
            <p:spPr bwMode="auto">
              <a:xfrm>
                <a:off x="4362" y="1872"/>
                <a:ext cx="15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1000"/>
                  <a:t>  </a:t>
                </a:r>
              </a:p>
            </p:txBody>
          </p: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3028" y="2544"/>
              <a:ext cx="1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000"/>
                <a:t> </a:t>
              </a:r>
            </a:p>
          </p:txBody>
        </p:sp>
      </p:grpSp>
      <p:grpSp>
        <p:nvGrpSpPr>
          <p:cNvPr id="35" name="Group 15"/>
          <p:cNvGrpSpPr>
            <a:grpSpLocks/>
          </p:cNvGrpSpPr>
          <p:nvPr/>
        </p:nvGrpSpPr>
        <p:grpSpPr bwMode="auto">
          <a:xfrm>
            <a:off x="2595563" y="2209800"/>
            <a:ext cx="2362200" cy="3657600"/>
            <a:chOff x="816" y="1296"/>
            <a:chExt cx="1488" cy="2304"/>
          </a:xfrm>
        </p:grpSpPr>
        <p:sp>
          <p:nvSpPr>
            <p:cNvPr id="36" name="AutoShape 16"/>
            <p:cNvSpPr>
              <a:spLocks noChangeArrowheads="1"/>
            </p:cNvSpPr>
            <p:nvPr/>
          </p:nvSpPr>
          <p:spPr bwMode="auto">
            <a:xfrm>
              <a:off x="816" y="1296"/>
              <a:ext cx="1488" cy="2304"/>
            </a:xfrm>
            <a:prstGeom prst="flowChartAlternateProcess">
              <a:avLst/>
            </a:prstGeom>
            <a:solidFill>
              <a:srgbClr val="CC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1059" y="1776"/>
              <a:ext cx="1008" cy="14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1082" y="2304"/>
              <a:ext cx="9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  <a:latin typeface="Courier New" pitchFamily="49" charset="0"/>
                </a:rPr>
                <a:t>obj.doIt();</a:t>
              </a:r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1392" y="1536"/>
              <a:ext cx="4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  <a:latin typeface="Courier New" pitchFamily="49" charset="0"/>
                </a:rPr>
                <a:t>main</a:t>
              </a: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495" y="2496"/>
              <a:ext cx="1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000"/>
                <a:t> </a:t>
              </a:r>
            </a:p>
          </p:txBody>
        </p:sp>
      </p:grpSp>
      <p:cxnSp>
        <p:nvCxnSpPr>
          <p:cNvPr id="41" name="AutoShape 23"/>
          <p:cNvCxnSpPr>
            <a:cxnSpLocks noChangeShapeType="1"/>
            <a:stCxn id="37" idx="0"/>
            <a:endCxn id="38" idx="0"/>
          </p:cNvCxnSpPr>
          <p:nvPr/>
        </p:nvCxnSpPr>
        <p:spPr bwMode="auto">
          <a:xfrm>
            <a:off x="3781426" y="2971800"/>
            <a:ext cx="1587" cy="8382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24"/>
          <p:cNvCxnSpPr>
            <a:cxnSpLocks noChangeShapeType="1"/>
            <a:stCxn id="40" idx="2"/>
            <a:endCxn id="37" idx="2"/>
          </p:cNvCxnSpPr>
          <p:nvPr/>
        </p:nvCxnSpPr>
        <p:spPr bwMode="auto">
          <a:xfrm>
            <a:off x="3781426" y="4359275"/>
            <a:ext cx="0" cy="9747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25"/>
          <p:cNvCxnSpPr>
            <a:cxnSpLocks noChangeShapeType="1"/>
            <a:stCxn id="30" idx="1"/>
            <a:endCxn id="40" idx="3"/>
          </p:cNvCxnSpPr>
          <p:nvPr/>
        </p:nvCxnSpPr>
        <p:spPr bwMode="auto">
          <a:xfrm rot="10800000">
            <a:off x="3889376" y="4237038"/>
            <a:ext cx="2522537" cy="762000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26"/>
          <p:cNvCxnSpPr>
            <a:cxnSpLocks noChangeShapeType="1"/>
            <a:stCxn id="34" idx="2"/>
            <a:endCxn id="33" idx="0"/>
          </p:cNvCxnSpPr>
          <p:nvPr/>
        </p:nvCxnSpPr>
        <p:spPr bwMode="auto">
          <a:xfrm>
            <a:off x="8653463" y="3216275"/>
            <a:ext cx="0" cy="11271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AutoShape 27"/>
          <p:cNvCxnSpPr>
            <a:cxnSpLocks noChangeShapeType="1"/>
            <a:stCxn id="29" idx="2"/>
            <a:endCxn id="32" idx="0"/>
          </p:cNvCxnSpPr>
          <p:nvPr/>
        </p:nvCxnSpPr>
        <p:spPr bwMode="auto">
          <a:xfrm>
            <a:off x="6519863" y="3216275"/>
            <a:ext cx="0" cy="5175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28"/>
          <p:cNvCxnSpPr>
            <a:cxnSpLocks noChangeShapeType="1"/>
            <a:stCxn id="24" idx="2"/>
            <a:endCxn id="30" idx="0"/>
          </p:cNvCxnSpPr>
          <p:nvPr/>
        </p:nvCxnSpPr>
        <p:spPr bwMode="auto">
          <a:xfrm>
            <a:off x="6519863" y="4283075"/>
            <a:ext cx="0" cy="5937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AutoShape 29"/>
          <p:cNvCxnSpPr>
            <a:cxnSpLocks noChangeShapeType="1"/>
            <a:stCxn id="32" idx="3"/>
            <a:endCxn id="34" idx="1"/>
          </p:cNvCxnSpPr>
          <p:nvPr/>
        </p:nvCxnSpPr>
        <p:spPr bwMode="auto">
          <a:xfrm flipV="1">
            <a:off x="7161213" y="3094038"/>
            <a:ext cx="1368425" cy="808037"/>
          </a:xfrm>
          <a:prstGeom prst="bentConnector3">
            <a:avLst>
              <a:gd name="adj1" fmla="val 29926"/>
            </a:avLst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30"/>
          <p:cNvCxnSpPr>
            <a:cxnSpLocks noChangeShapeType="1"/>
            <a:stCxn id="29" idx="1"/>
            <a:endCxn id="38" idx="3"/>
          </p:cNvCxnSpPr>
          <p:nvPr/>
        </p:nvCxnSpPr>
        <p:spPr bwMode="auto">
          <a:xfrm rot="10800000" flipV="1">
            <a:off x="4546601" y="3094038"/>
            <a:ext cx="1849437" cy="884237"/>
          </a:xfrm>
          <a:prstGeom prst="bentConnector3">
            <a:avLst>
              <a:gd name="adj1" fmla="val 68324"/>
            </a:avLst>
          </a:prstGeom>
          <a:noFill/>
          <a:ln w="31750">
            <a:solidFill>
              <a:srgbClr val="FF0000"/>
            </a:solidFill>
            <a:miter lim="800000"/>
            <a:headEnd type="triangl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31"/>
          <p:cNvCxnSpPr>
            <a:cxnSpLocks noChangeShapeType="1"/>
          </p:cNvCxnSpPr>
          <p:nvPr/>
        </p:nvCxnSpPr>
        <p:spPr bwMode="auto">
          <a:xfrm rot="10800000">
            <a:off x="6634163" y="4191000"/>
            <a:ext cx="1917700" cy="30480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51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Header</a:t>
            </a:r>
            <a:endParaRPr lang="en-US" dirty="0"/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2108200" y="1490662"/>
            <a:ext cx="8305800" cy="6381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A method declaration begins with a </a:t>
            </a:r>
            <a:r>
              <a:rPr lang="en-US" altLang="en-US" i="1" smtClean="0"/>
              <a:t>method header</a:t>
            </a:r>
            <a:endParaRPr lang="en-US" altLang="en-US" dirty="0"/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2036762" y="2336799"/>
            <a:ext cx="719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b="1">
                <a:latin typeface="Courier New" pitchFamily="49" charset="0"/>
              </a:rPr>
              <a:t>char calc (int num1, int num2, String message)</a:t>
            </a: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2616200" y="3268662"/>
            <a:ext cx="1163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hlink"/>
                </a:solidFill>
                <a:latin typeface="Verdana" pitchFamily="34" charset="0"/>
              </a:rPr>
              <a:t>method</a:t>
            </a:r>
          </a:p>
          <a:p>
            <a:r>
              <a:rPr lang="en-US" altLang="en-US" sz="1800" b="1">
                <a:solidFill>
                  <a:schemeClr val="hlink"/>
                </a:solidFill>
                <a:latin typeface="Verdana" pitchFamily="34" charset="0"/>
              </a:rPr>
              <a:t>name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 flipV="1">
            <a:off x="3179762" y="2793999"/>
            <a:ext cx="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939925" y="4259262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hlink"/>
                </a:solidFill>
                <a:latin typeface="Verdana" pitchFamily="34" charset="0"/>
              </a:rPr>
              <a:t>return</a:t>
            </a:r>
          </a:p>
          <a:p>
            <a:r>
              <a:rPr lang="en-US" altLang="en-US" sz="1800" b="1">
                <a:solidFill>
                  <a:schemeClr val="hlink"/>
                </a:solidFill>
                <a:latin typeface="Verdana" pitchFamily="34" charset="0"/>
              </a:rPr>
              <a:t>type</a:t>
            </a:r>
          </a:p>
        </p:txBody>
      </p:sp>
      <p:sp>
        <p:nvSpPr>
          <p:cNvPr id="55" name="Line 8"/>
          <p:cNvSpPr>
            <a:spLocks noChangeShapeType="1"/>
          </p:cNvSpPr>
          <p:nvPr/>
        </p:nvSpPr>
        <p:spPr bwMode="auto">
          <a:xfrm flipV="1">
            <a:off x="2417762" y="2793999"/>
            <a:ext cx="0" cy="1447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9"/>
          <p:cNvSpPr>
            <a:spLocks/>
          </p:cNvSpPr>
          <p:nvPr/>
        </p:nvSpPr>
        <p:spPr bwMode="auto">
          <a:xfrm rot="16200000">
            <a:off x="6253162" y="584199"/>
            <a:ext cx="304800" cy="5029200"/>
          </a:xfrm>
          <a:prstGeom prst="leftBrace">
            <a:avLst>
              <a:gd name="adj1" fmla="val 137500"/>
              <a:gd name="adj2" fmla="val 50477"/>
            </a:avLst>
          </a:prstGeom>
          <a:noFill/>
          <a:ln w="317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4818062" y="3403599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chemeClr val="hlink"/>
                </a:solidFill>
                <a:latin typeface="Verdana" pitchFamily="34" charset="0"/>
              </a:rPr>
              <a:t>parameter list</a:t>
            </a: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4132262" y="4183062"/>
            <a:ext cx="53022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1">
                <a:solidFill>
                  <a:schemeClr val="hlink"/>
                </a:solidFill>
                <a:latin typeface="Verdana" pitchFamily="34" charset="0"/>
              </a:rPr>
              <a:t>The parameter list specifies the type</a:t>
            </a:r>
          </a:p>
          <a:p>
            <a:pPr algn="l"/>
            <a:r>
              <a:rPr lang="en-US" altLang="en-US" sz="1800" b="1">
                <a:solidFill>
                  <a:schemeClr val="hlink"/>
                </a:solidFill>
                <a:latin typeface="Verdana" pitchFamily="34" charset="0"/>
              </a:rPr>
              <a:t>and name of each parameter</a:t>
            </a:r>
          </a:p>
          <a:p>
            <a:pPr algn="l"/>
            <a:endParaRPr lang="en-US" altLang="en-US" sz="1800" b="1">
              <a:solidFill>
                <a:schemeClr val="hlink"/>
              </a:solidFill>
              <a:latin typeface="Verdana" pitchFamily="34" charset="0"/>
            </a:endParaRPr>
          </a:p>
          <a:p>
            <a:pPr algn="l"/>
            <a:r>
              <a:rPr lang="en-US" altLang="en-US" sz="1800" b="1">
                <a:solidFill>
                  <a:schemeClr val="hlink"/>
                </a:solidFill>
                <a:latin typeface="Verdana" pitchFamily="34" charset="0"/>
              </a:rPr>
              <a:t>The name of a parameter in the method</a:t>
            </a:r>
          </a:p>
          <a:p>
            <a:pPr algn="l"/>
            <a:r>
              <a:rPr lang="en-US" altLang="en-US" sz="1800" b="1">
                <a:solidFill>
                  <a:schemeClr val="hlink"/>
                </a:solidFill>
                <a:latin typeface="Verdana" pitchFamily="34" charset="0"/>
              </a:rPr>
              <a:t>declaration is called a </a:t>
            </a:r>
            <a:r>
              <a:rPr lang="en-US" altLang="en-US" sz="1800" b="1" i="1">
                <a:solidFill>
                  <a:schemeClr val="hlink"/>
                </a:solidFill>
                <a:latin typeface="Verdana" pitchFamily="34" charset="0"/>
              </a:rPr>
              <a:t>formal argument</a:t>
            </a:r>
            <a:endParaRPr lang="en-US" altLang="en-US" sz="1800" b="1">
              <a:solidFill>
                <a:schemeClr val="hlin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9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 bldLvl="4" autoUpdateAnimBg="0"/>
      <p:bldP spid="51" grpId="0" autoUpdateAnimBg="0"/>
      <p:bldP spid="52" grpId="0" autoUpdateAnimBg="0"/>
      <p:bldP spid="53" grpId="0" animBg="1"/>
      <p:bldP spid="54" grpId="0" autoUpdateAnimBg="0"/>
      <p:bldP spid="55" grpId="0" animBg="1"/>
      <p:bldP spid="56" grpId="0" animBg="1"/>
      <p:bldP spid="57" grpId="0" autoUpdateAnimBg="0"/>
      <p:bldP spid="5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Body</a:t>
            </a:r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27200" y="1538287"/>
            <a:ext cx="8305800" cy="6381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The method header is followed by the </a:t>
            </a:r>
            <a:r>
              <a:rPr lang="en-US" altLang="en-US" i="1" smtClean="0"/>
              <a:t>method body</a:t>
            </a:r>
            <a:endParaRPr lang="en-US" altLang="en-US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390775" y="2059781"/>
            <a:ext cx="719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b="1">
                <a:latin typeface="Courier New" pitchFamily="49" charset="0"/>
              </a:rPr>
              <a:t>char calc (int num1, int num2, String message)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13000" y="2463006"/>
            <a:ext cx="59753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b="1">
                <a:latin typeface="Courier New" pitchFamily="49" charset="0"/>
              </a:rPr>
              <a:t>{</a:t>
            </a:r>
          </a:p>
          <a:p>
            <a:pPr algn="l"/>
            <a:r>
              <a:rPr lang="en-US" altLang="en-US" sz="2000" b="1">
                <a:latin typeface="Courier New" pitchFamily="49" charset="0"/>
              </a:rPr>
              <a:t>   int sum = num1 + num2;</a:t>
            </a:r>
          </a:p>
          <a:p>
            <a:pPr algn="l"/>
            <a:r>
              <a:rPr lang="en-US" altLang="en-US" sz="2000" b="1">
                <a:latin typeface="Courier New" pitchFamily="49" charset="0"/>
              </a:rPr>
              <a:t>   char result = message.charAt (sum);</a:t>
            </a:r>
          </a:p>
          <a:p>
            <a:pPr algn="l"/>
            <a:endParaRPr lang="en-US" altLang="en-US" sz="2000" b="1">
              <a:latin typeface="Courier New" pitchFamily="49" charset="0"/>
            </a:endParaRPr>
          </a:p>
          <a:p>
            <a:pPr algn="l"/>
            <a:r>
              <a:rPr lang="en-US" altLang="en-US" sz="2000" b="1">
                <a:latin typeface="Courier New" pitchFamily="49" charset="0"/>
              </a:rPr>
              <a:t>   return result;</a:t>
            </a:r>
          </a:p>
          <a:p>
            <a:pPr algn="l"/>
            <a:r>
              <a:rPr lang="en-US" altLang="en-US" sz="2000" b="1">
                <a:latin typeface="Courier New" pitchFamily="49" charset="0"/>
              </a:rPr>
              <a:t>}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336800" y="4820444"/>
            <a:ext cx="4194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1">
                <a:solidFill>
                  <a:schemeClr val="hlink"/>
                </a:solidFill>
                <a:latin typeface="Verdana" pitchFamily="34" charset="0"/>
              </a:rPr>
              <a:t>The return expression must be</a:t>
            </a:r>
          </a:p>
          <a:p>
            <a:pPr algn="l"/>
            <a:r>
              <a:rPr lang="en-US" altLang="en-US" sz="1800" b="1">
                <a:solidFill>
                  <a:schemeClr val="hlink"/>
                </a:solidFill>
                <a:latin typeface="Verdana" pitchFamily="34" charset="0"/>
              </a:rPr>
              <a:t>consistent with the return type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4435475" y="4269581"/>
            <a:ext cx="0" cy="533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061200" y="3910806"/>
            <a:ext cx="29718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1">
                <a:latin typeface="Courier New" pitchFamily="49" charset="0"/>
              </a:rPr>
              <a:t>sum</a:t>
            </a:r>
            <a:r>
              <a:rPr lang="en-US" altLang="en-US" sz="1800" b="1">
                <a:solidFill>
                  <a:schemeClr val="hlink"/>
                </a:solidFill>
                <a:latin typeface="Verdana" pitchFamily="34" charset="0"/>
              </a:rPr>
              <a:t> and </a:t>
            </a:r>
            <a:r>
              <a:rPr lang="en-US" altLang="en-US" sz="1800" b="1">
                <a:latin typeface="Courier New" pitchFamily="49" charset="0"/>
              </a:rPr>
              <a:t>result</a:t>
            </a:r>
          </a:p>
          <a:p>
            <a:pPr algn="l"/>
            <a:r>
              <a:rPr lang="en-US" altLang="en-US" sz="1800" b="1">
                <a:solidFill>
                  <a:schemeClr val="hlink"/>
                </a:solidFill>
                <a:latin typeface="Verdana" pitchFamily="34" charset="0"/>
              </a:rPr>
              <a:t>are local data</a:t>
            </a:r>
          </a:p>
          <a:p>
            <a:pPr algn="l"/>
            <a:endParaRPr lang="en-US" altLang="en-US" sz="1800" b="1">
              <a:solidFill>
                <a:schemeClr val="hlink"/>
              </a:solidFill>
              <a:latin typeface="Verdana" pitchFamily="34" charset="0"/>
            </a:endParaRPr>
          </a:p>
          <a:p>
            <a:pPr algn="l"/>
            <a:r>
              <a:rPr lang="en-US" altLang="en-US" sz="1800" b="1">
                <a:solidFill>
                  <a:schemeClr val="hlink"/>
                </a:solidFill>
                <a:latin typeface="Verdana" pitchFamily="34" charset="0"/>
              </a:rPr>
              <a:t>They are created each time the method is called, and are destroyed when it finishes executing</a:t>
            </a:r>
          </a:p>
          <a:p>
            <a:pPr algn="l"/>
            <a:endParaRPr lang="en-US" altLang="en-US" sz="1800" b="1">
              <a:solidFill>
                <a:schemeClr val="hlin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5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4" autoUpdateAnimBg="0"/>
      <p:bldP spid="13" grpId="0" autoUpdateAnimBg="0"/>
      <p:bldP spid="14" grpId="0" autoUpdateAnimBg="0"/>
      <p:bldP spid="15" grpId="0" autoUpdateAnimBg="0"/>
      <p:bldP spid="16" grpId="0" animBg="1"/>
      <p:bldP spid="1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Return Statement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16000" y="1600200"/>
            <a:ext cx="10668000" cy="4905375"/>
          </a:xfrm>
          <a:prstGeom prst="rect">
            <a:avLst/>
          </a:prstGeo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2075" tIns="46038" rIns="92075" bIns="46038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smtClean="0"/>
              <a:t>The </a:t>
            </a:r>
            <a:r>
              <a:rPr lang="en-US" altLang="en-US" i="1" smtClean="0"/>
              <a:t>return type</a:t>
            </a:r>
            <a:r>
              <a:rPr lang="en-US" altLang="en-US" smtClean="0"/>
              <a:t> of a method indicates the type of value that the method sends back to the calling location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A method that does not return a value has a</a:t>
            </a:r>
            <a:r>
              <a:rPr lang="en-US" altLang="en-US" smtClean="0">
                <a:latin typeface="Courier New" pitchFamily="49" charset="0"/>
              </a:rPr>
              <a:t> void </a:t>
            </a:r>
            <a:r>
              <a:rPr lang="en-US" altLang="en-US" smtClean="0"/>
              <a:t>return type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A </a:t>
            </a:r>
            <a:r>
              <a:rPr lang="en-US" altLang="en-US" i="1" smtClean="0"/>
              <a:t>return statement</a:t>
            </a:r>
            <a:r>
              <a:rPr lang="en-US" altLang="en-US" smtClean="0"/>
              <a:t> specifies the value that will be returned</a:t>
            </a:r>
          </a:p>
          <a:p>
            <a:pPr algn="ctr">
              <a:spcBef>
                <a:spcPct val="75000"/>
              </a:spcBef>
              <a:buFont typeface="Wingdings" pitchFamily="2" charset="2"/>
              <a:buNone/>
            </a:pP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return</a:t>
            </a:r>
            <a:r>
              <a:rPr lang="en-US" altLang="en-US" smtClean="0">
                <a:latin typeface="Courier New" pitchFamily="49" charset="0"/>
              </a:rPr>
              <a:t> </a:t>
            </a:r>
            <a:r>
              <a:rPr lang="en-US" altLang="en-US" i="1" smtClean="0">
                <a:solidFill>
                  <a:srgbClr val="FFFF99"/>
                </a:solidFill>
                <a:latin typeface="Courier New" pitchFamily="49" charset="0"/>
              </a:rPr>
              <a:t>expression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Its expression must conform to the return type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35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" name="Rectangle 2051"/>
          <p:cNvSpPr txBox="1">
            <a:spLocks noChangeArrowheads="1"/>
          </p:cNvSpPr>
          <p:nvPr/>
        </p:nvSpPr>
        <p:spPr>
          <a:xfrm>
            <a:off x="685800" y="1422400"/>
            <a:ext cx="10998200" cy="9144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Each time a method is called, the </a:t>
            </a:r>
            <a:r>
              <a:rPr lang="en-US" altLang="en-US" i="1" smtClean="0"/>
              <a:t>actual parameters</a:t>
            </a:r>
            <a:r>
              <a:rPr lang="en-US" altLang="en-US" smtClean="0"/>
              <a:t> in the invocation are copied into the formal parameters</a:t>
            </a:r>
            <a:endParaRPr lang="en-US" altLang="en-US" dirty="0"/>
          </a:p>
        </p:txBody>
      </p:sp>
      <p:grpSp>
        <p:nvGrpSpPr>
          <p:cNvPr id="5" name="Group 2052"/>
          <p:cNvGrpSpPr>
            <a:grpSpLocks/>
          </p:cNvGrpSpPr>
          <p:nvPr/>
        </p:nvGrpSpPr>
        <p:grpSpPr bwMode="auto">
          <a:xfrm>
            <a:off x="2568575" y="3633787"/>
            <a:ext cx="7194550" cy="2324100"/>
            <a:chOff x="658" y="2338"/>
            <a:chExt cx="4532" cy="1464"/>
          </a:xfrm>
        </p:grpSpPr>
        <p:sp>
          <p:nvSpPr>
            <p:cNvPr id="6" name="Text Box 2053"/>
            <p:cNvSpPr txBox="1">
              <a:spLocks noChangeArrowheads="1"/>
            </p:cNvSpPr>
            <p:nvPr/>
          </p:nvSpPr>
          <p:spPr bwMode="auto">
            <a:xfrm>
              <a:off x="658" y="2338"/>
              <a:ext cx="45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000" b="1">
                  <a:latin typeface="Courier New" pitchFamily="49" charset="0"/>
                </a:rPr>
                <a:t>char calc (int num1, int num2, String message)</a:t>
              </a:r>
            </a:p>
          </p:txBody>
        </p:sp>
        <p:sp>
          <p:nvSpPr>
            <p:cNvPr id="7" name="Text Box 2054"/>
            <p:cNvSpPr txBox="1">
              <a:spLocks noChangeArrowheads="1"/>
            </p:cNvSpPr>
            <p:nvPr/>
          </p:nvSpPr>
          <p:spPr bwMode="auto">
            <a:xfrm>
              <a:off x="672" y="2592"/>
              <a:ext cx="3764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000" b="1">
                  <a:latin typeface="Courier New" pitchFamily="49" charset="0"/>
                </a:rPr>
                <a:t>{</a:t>
              </a:r>
            </a:p>
            <a:p>
              <a:pPr algn="l"/>
              <a:r>
                <a:rPr lang="en-US" altLang="en-US" sz="2000" b="1">
                  <a:latin typeface="Courier New" pitchFamily="49" charset="0"/>
                </a:rPr>
                <a:t>   int sum = num1 + num2;</a:t>
              </a:r>
            </a:p>
            <a:p>
              <a:pPr algn="l"/>
              <a:r>
                <a:rPr lang="en-US" altLang="en-US" sz="2000" b="1">
                  <a:latin typeface="Courier New" pitchFamily="49" charset="0"/>
                </a:rPr>
                <a:t>   char result = message.charAt (sum);</a:t>
              </a:r>
            </a:p>
            <a:p>
              <a:pPr algn="l"/>
              <a:endParaRPr lang="en-US" altLang="en-US" sz="2000" b="1">
                <a:latin typeface="Courier New" pitchFamily="49" charset="0"/>
              </a:endParaRPr>
            </a:p>
            <a:p>
              <a:pPr algn="l"/>
              <a:r>
                <a:rPr lang="en-US" altLang="en-US" sz="2000" b="1">
                  <a:latin typeface="Courier New" pitchFamily="49" charset="0"/>
                </a:rPr>
                <a:t>   return result;</a:t>
              </a:r>
            </a:p>
            <a:p>
              <a:pPr algn="l"/>
              <a:r>
                <a:rPr lang="en-US" altLang="en-US" sz="2000" b="1">
                  <a:latin typeface="Courier New" pitchFamily="49" charset="0"/>
                </a:rPr>
                <a:t>}</a:t>
              </a:r>
            </a:p>
          </p:txBody>
        </p:sp>
      </p:grpSp>
      <p:sp>
        <p:nvSpPr>
          <p:cNvPr id="8" name="Text Box 2056"/>
          <p:cNvSpPr txBox="1">
            <a:spLocks noChangeArrowheads="1"/>
          </p:cNvSpPr>
          <p:nvPr/>
        </p:nvSpPr>
        <p:spPr bwMode="auto">
          <a:xfrm>
            <a:off x="3200400" y="2360612"/>
            <a:ext cx="551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b="1">
                <a:latin typeface="Courier New" pitchFamily="49" charset="0"/>
              </a:rPr>
              <a:t>ch = obj.calc (25, count, "Hello");</a:t>
            </a:r>
          </a:p>
        </p:txBody>
      </p:sp>
      <p:sp>
        <p:nvSpPr>
          <p:cNvPr id="10" name="Line 2057"/>
          <p:cNvSpPr>
            <a:spLocks noChangeShapeType="1"/>
          </p:cNvSpPr>
          <p:nvPr/>
        </p:nvSpPr>
        <p:spPr bwMode="auto">
          <a:xfrm>
            <a:off x="2286000" y="3198812"/>
            <a:ext cx="8001000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2058"/>
          <p:cNvGrpSpPr>
            <a:grpSpLocks/>
          </p:cNvGrpSpPr>
          <p:nvPr/>
        </p:nvGrpSpPr>
        <p:grpSpPr bwMode="auto">
          <a:xfrm>
            <a:off x="5257800" y="2817812"/>
            <a:ext cx="3657600" cy="762000"/>
            <a:chOff x="2352" y="1824"/>
            <a:chExt cx="2304" cy="480"/>
          </a:xfrm>
        </p:grpSpPr>
        <p:cxnSp>
          <p:nvCxnSpPr>
            <p:cNvPr id="12" name="AutoShape 2059"/>
            <p:cNvCxnSpPr>
              <a:cxnSpLocks noChangeShapeType="1"/>
            </p:cNvCxnSpPr>
            <p:nvPr/>
          </p:nvCxnSpPr>
          <p:spPr bwMode="auto">
            <a:xfrm rot="5400000">
              <a:off x="2256" y="1920"/>
              <a:ext cx="480" cy="288"/>
            </a:xfrm>
            <a:prstGeom prst="bentConnector3">
              <a:avLst>
                <a:gd name="adj1" fmla="val 20620"/>
              </a:avLst>
            </a:prstGeom>
            <a:noFill/>
            <a:ln w="31750">
              <a:solidFill>
                <a:srgbClr val="FF0000"/>
              </a:solidFill>
              <a:miter lim="800000"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2060"/>
            <p:cNvCxnSpPr>
              <a:cxnSpLocks noChangeShapeType="1"/>
            </p:cNvCxnSpPr>
            <p:nvPr/>
          </p:nvCxnSpPr>
          <p:spPr bwMode="auto">
            <a:xfrm rot="16200000" flipH="1">
              <a:off x="3000" y="1992"/>
              <a:ext cx="480" cy="144"/>
            </a:xfrm>
            <a:prstGeom prst="bentConnector3">
              <a:avLst>
                <a:gd name="adj1" fmla="val 17287"/>
              </a:avLst>
            </a:prstGeom>
            <a:noFill/>
            <a:ln w="31750">
              <a:solidFill>
                <a:srgbClr val="FF0000"/>
              </a:solidFill>
              <a:miter lim="800000"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" name="Group 2061"/>
            <p:cNvGrpSpPr>
              <a:grpSpLocks/>
            </p:cNvGrpSpPr>
            <p:nvPr/>
          </p:nvGrpSpPr>
          <p:grpSpPr bwMode="auto">
            <a:xfrm>
              <a:off x="3936" y="1824"/>
              <a:ext cx="720" cy="480"/>
              <a:chOff x="3936" y="1824"/>
              <a:chExt cx="720" cy="480"/>
            </a:xfrm>
          </p:grpSpPr>
          <p:sp>
            <p:nvSpPr>
              <p:cNvPr id="15" name="Line 2062"/>
              <p:cNvSpPr>
                <a:spLocks noChangeShapeType="1"/>
              </p:cNvSpPr>
              <p:nvPr/>
            </p:nvSpPr>
            <p:spPr bwMode="auto">
              <a:xfrm>
                <a:off x="3936" y="1824"/>
                <a:ext cx="0" cy="96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2063"/>
              <p:cNvSpPr>
                <a:spLocks noChangeShapeType="1"/>
              </p:cNvSpPr>
              <p:nvPr/>
            </p:nvSpPr>
            <p:spPr bwMode="auto">
              <a:xfrm flipH="1">
                <a:off x="3936" y="1920"/>
                <a:ext cx="720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2064"/>
              <p:cNvSpPr>
                <a:spLocks noChangeShapeType="1"/>
              </p:cNvSpPr>
              <p:nvPr/>
            </p:nvSpPr>
            <p:spPr bwMode="auto">
              <a:xfrm>
                <a:off x="4656" y="1920"/>
                <a:ext cx="0" cy="384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none" w="sm" len="sm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9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 autoUpdateAnimBg="0"/>
      <p:bldP spid="8" grpId="0" autoUpdateAnimBg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Constructors Revisited</a:t>
            </a:r>
            <a:endParaRPr lang="en-US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81000" y="1676400"/>
            <a:ext cx="11430000" cy="4905375"/>
          </a:xfrm>
          <a:prstGeom prst="rect">
            <a:avLst/>
          </a:prstGeo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2075" tIns="46038" rIns="92075" bIns="46038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smtClean="0"/>
              <a:t>Recall that a constructor is a special method that is used to initialize a newly created object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When writing a constructor, remember that:</a:t>
            </a:r>
          </a:p>
          <a:p>
            <a:pPr lvl="1">
              <a:spcBef>
                <a:spcPct val="75000"/>
              </a:spcBef>
            </a:pPr>
            <a:r>
              <a:rPr lang="en-US" altLang="en-US" smtClean="0"/>
              <a:t>it has the same name as the class</a:t>
            </a:r>
          </a:p>
          <a:p>
            <a:pPr lvl="1">
              <a:spcBef>
                <a:spcPct val="75000"/>
              </a:spcBef>
            </a:pPr>
            <a:r>
              <a:rPr lang="en-US" altLang="en-US" smtClean="0"/>
              <a:t>it does not return a value</a:t>
            </a:r>
          </a:p>
          <a:p>
            <a:pPr lvl="1">
              <a:spcBef>
                <a:spcPct val="75000"/>
              </a:spcBef>
            </a:pPr>
            <a:r>
              <a:rPr lang="en-US" altLang="en-US" smtClean="0"/>
              <a:t>it has no return type, not even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void</a:t>
            </a:r>
            <a:endParaRPr lang="en-US" altLang="en-US" smtClean="0">
              <a:solidFill>
                <a:schemeClr val="tx1"/>
              </a:solidFill>
            </a:endParaRPr>
          </a:p>
          <a:p>
            <a:pPr lvl="1">
              <a:spcBef>
                <a:spcPct val="75000"/>
              </a:spcBef>
            </a:pPr>
            <a:r>
              <a:rPr lang="en-US" altLang="en-US" smtClean="0"/>
              <a:t>it typically sets the initial values of instance variables 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The programmer does not have to define a constructor for a class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54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Data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84200" y="1574800"/>
            <a:ext cx="11404600" cy="49053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smtClean="0"/>
              <a:t>Local variables can be declared inside a method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The formal parameters of a method create </a:t>
            </a:r>
            <a:r>
              <a:rPr lang="en-US" altLang="en-US" i="1" smtClean="0"/>
              <a:t>automatic local variables</a:t>
            </a:r>
            <a:r>
              <a:rPr lang="en-US" altLang="en-US" smtClean="0"/>
              <a:t> when the method is invoked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When the method finishes, all local variables are destroyed (including the formal parameters)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Keep in mind that instance variables, declared at the class level, exists as long as the object exists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Any method in the class can refer to instance data</a:t>
            </a:r>
          </a:p>
          <a:p>
            <a:endParaRPr lang="en-US" altLang="en-US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77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Accessors</a:t>
            </a:r>
            <a:r>
              <a:rPr lang="en-US" dirty="0" smtClean="0"/>
              <a:t> &amp; </a:t>
            </a:r>
            <a:r>
              <a:rPr lang="en-US" dirty="0" err="1" smtClean="0"/>
              <a:t>Mutators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36600" y="1600200"/>
            <a:ext cx="11049000" cy="49053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en-US" smtClean="0"/>
              <a:t>Since instance data usually has private visibility, it can only be accessed through methods</a:t>
            </a:r>
          </a:p>
          <a:p>
            <a:endParaRPr lang="de-DE" altLang="en-US" smtClean="0"/>
          </a:p>
          <a:p>
            <a:r>
              <a:rPr lang="de-DE" altLang="en-US" smtClean="0"/>
              <a:t>An </a:t>
            </a:r>
            <a:r>
              <a:rPr lang="de-DE" altLang="en-US" i="1" smtClean="0"/>
              <a:t>accessor method</a:t>
            </a:r>
            <a:r>
              <a:rPr lang="de-DE" altLang="en-US" smtClean="0"/>
              <a:t> provides read-only access to a particular value</a:t>
            </a:r>
          </a:p>
          <a:p>
            <a:endParaRPr lang="de-DE" altLang="en-US" smtClean="0"/>
          </a:p>
          <a:p>
            <a:r>
              <a:rPr lang="de-DE" altLang="en-US" smtClean="0"/>
              <a:t>A </a:t>
            </a:r>
            <a:r>
              <a:rPr lang="de-DE" altLang="en-US" i="1" smtClean="0"/>
              <a:t>mutator method</a:t>
            </a:r>
            <a:r>
              <a:rPr lang="de-DE" altLang="en-US" smtClean="0"/>
              <a:t> changes a particular value</a:t>
            </a:r>
          </a:p>
          <a:p>
            <a:endParaRPr lang="de-DE" altLang="en-US" smtClean="0"/>
          </a:p>
          <a:p>
            <a:r>
              <a:rPr lang="de-DE" altLang="en-US" smtClean="0"/>
              <a:t>For a data value </a:t>
            </a:r>
            <a:r>
              <a:rPr lang="de-DE" altLang="en-US" smtClean="0">
                <a:latin typeface="Courier New" pitchFamily="49" charset="0"/>
              </a:rPr>
              <a:t>X</a:t>
            </a:r>
            <a:r>
              <a:rPr lang="de-DE" altLang="en-US" smtClean="0"/>
              <a:t>, accessor and mutator methods are usually named </a:t>
            </a:r>
            <a:r>
              <a:rPr lang="de-DE" altLang="en-US" smtClean="0">
                <a:latin typeface="Courier New" pitchFamily="49" charset="0"/>
              </a:rPr>
              <a:t>getX</a:t>
            </a:r>
            <a:r>
              <a:rPr lang="de-DE" altLang="en-US" smtClean="0"/>
              <a:t> and </a:t>
            </a:r>
            <a:r>
              <a:rPr lang="de-DE" altLang="en-US" smtClean="0">
                <a:latin typeface="Courier New" pitchFamily="49" charset="0"/>
              </a:rPr>
              <a:t>setX</a:t>
            </a:r>
          </a:p>
          <a:p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853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Overloading Methods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7400" y="1524000"/>
            <a:ext cx="11226800" cy="4905375"/>
          </a:xfrm>
          <a:prstGeom prst="rect">
            <a:avLst/>
          </a:prstGeo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2075" tIns="46038" rIns="92075" bIns="46038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i="1" smtClean="0"/>
              <a:t>Method overloading</a:t>
            </a:r>
            <a:r>
              <a:rPr lang="en-US" altLang="en-US" smtClean="0"/>
              <a:t> is the process of using the same method name for multiple methods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The </a:t>
            </a:r>
            <a:r>
              <a:rPr lang="en-US" altLang="en-US" i="1" smtClean="0"/>
              <a:t>signature</a:t>
            </a:r>
            <a:r>
              <a:rPr lang="en-US" altLang="en-US" smtClean="0"/>
              <a:t> of each overloaded method must be unique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The signature includes the number, type, and order of the parameters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The compiler determines which version of the method is being invoked by analyzing the parameters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The return type of the method is </a:t>
            </a:r>
            <a:r>
              <a:rPr lang="en-US" altLang="en-US" u="sng" smtClean="0"/>
              <a:t>not</a:t>
            </a:r>
            <a:r>
              <a:rPr lang="en-US" altLang="en-US" smtClean="0"/>
              <a:t> part of the signature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29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99455" y="1850571"/>
            <a:ext cx="10700657" cy="3940629"/>
          </a:xfrm>
          <a:prstGeom prst="rect">
            <a:avLst/>
          </a:prstGeo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2075" tIns="46038" rIns="92075" bIns="46038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dirty="0" smtClean="0"/>
              <a:t>A </a:t>
            </a:r>
            <a:r>
              <a:rPr lang="en-US" altLang="en-US" i="1" dirty="0" smtClean="0"/>
              <a:t>class</a:t>
            </a:r>
            <a:r>
              <a:rPr lang="en-US" altLang="en-US" dirty="0" smtClean="0"/>
              <a:t> is a blueprint of an object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It is the model or pattern from which objects are created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For example, the </a:t>
            </a:r>
            <a:r>
              <a:rPr lang="en-US" altLang="en-US" dirty="0" smtClean="0">
                <a:solidFill>
                  <a:schemeClr val="tx1"/>
                </a:solidFill>
                <a:latin typeface="Courier New" pitchFamily="49" charset="0"/>
              </a:rPr>
              <a:t>String</a:t>
            </a:r>
            <a:r>
              <a:rPr lang="en-US" altLang="en-US" dirty="0" smtClean="0"/>
              <a:t> class is used to define </a:t>
            </a:r>
            <a:r>
              <a:rPr lang="en-US" altLang="en-US" dirty="0" smtClean="0">
                <a:solidFill>
                  <a:schemeClr val="tx1"/>
                </a:solidFill>
                <a:latin typeface="Courier New" pitchFamily="49" charset="0"/>
              </a:rPr>
              <a:t>String</a:t>
            </a:r>
            <a:r>
              <a:rPr lang="en-US" altLang="en-US" dirty="0" smtClean="0"/>
              <a:t> objects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Each </a:t>
            </a:r>
            <a:r>
              <a:rPr lang="en-US" altLang="en-US" dirty="0" smtClean="0">
                <a:solidFill>
                  <a:schemeClr val="tx1"/>
                </a:solidFill>
                <a:latin typeface="Courier New" pitchFamily="49" charset="0"/>
              </a:rPr>
              <a:t>String</a:t>
            </a:r>
            <a:r>
              <a:rPr lang="en-US" altLang="en-US" dirty="0" smtClean="0"/>
              <a:t> object contains specific characters (its state)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Each </a:t>
            </a:r>
            <a:r>
              <a:rPr lang="en-US" altLang="en-US" dirty="0" smtClean="0">
                <a:solidFill>
                  <a:schemeClr val="tx1"/>
                </a:solidFill>
                <a:latin typeface="Courier New" pitchFamily="49" charset="0"/>
              </a:rPr>
              <a:t>String</a:t>
            </a:r>
            <a:r>
              <a:rPr lang="en-US" altLang="en-US" dirty="0" smtClean="0"/>
              <a:t> object can perform services (behaviors) such as </a:t>
            </a:r>
            <a:r>
              <a:rPr lang="en-US" altLang="en-US" dirty="0" err="1" smtClean="0">
                <a:solidFill>
                  <a:schemeClr val="tx1"/>
                </a:solidFill>
                <a:latin typeface="Courier New" pitchFamily="49" charset="0"/>
              </a:rPr>
              <a:t>toUpperCase</a:t>
            </a:r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3642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Overloading Methods</a:t>
            </a:r>
            <a:endParaRPr lang="en-US" dirty="0"/>
          </a:p>
        </p:txBody>
      </p:sp>
      <p:grpSp>
        <p:nvGrpSpPr>
          <p:cNvPr id="15" name="Group 1041"/>
          <p:cNvGrpSpPr>
            <a:grpSpLocks/>
          </p:cNvGrpSpPr>
          <p:nvPr/>
        </p:nvGrpSpPr>
        <p:grpSpPr bwMode="auto">
          <a:xfrm>
            <a:off x="2165350" y="1722437"/>
            <a:ext cx="3232150" cy="1920875"/>
            <a:chOff x="624" y="960"/>
            <a:chExt cx="2036" cy="1210"/>
          </a:xfrm>
        </p:grpSpPr>
        <p:sp>
          <p:nvSpPr>
            <p:cNvPr id="16" name="Text Box 1028"/>
            <p:cNvSpPr txBox="1">
              <a:spLocks noChangeArrowheads="1"/>
            </p:cNvSpPr>
            <p:nvPr/>
          </p:nvSpPr>
          <p:spPr bwMode="auto">
            <a:xfrm>
              <a:off x="624" y="1344"/>
              <a:ext cx="203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en-US" sz="2000" b="1">
                  <a:latin typeface="Courier New" pitchFamily="49" charset="0"/>
                </a:rPr>
                <a:t>double tryMe (int x)</a:t>
              </a:r>
            </a:p>
            <a:p>
              <a:pPr algn="l"/>
              <a:r>
                <a:rPr lang="en-US" altLang="en-US" sz="2000" b="1">
                  <a:latin typeface="Courier New" pitchFamily="49" charset="0"/>
                </a:rPr>
                <a:t>{</a:t>
              </a:r>
            </a:p>
            <a:p>
              <a:pPr algn="l"/>
              <a:r>
                <a:rPr lang="en-US" altLang="en-US" sz="2000" b="1">
                  <a:latin typeface="Courier New" pitchFamily="49" charset="0"/>
                </a:rPr>
                <a:t>   return x + .375;</a:t>
              </a:r>
            </a:p>
            <a:p>
              <a:pPr algn="l"/>
              <a:r>
                <a:rPr lang="en-US" altLang="en-US" sz="2000" b="1">
                  <a:latin typeface="Courier New" pitchFamily="49" charset="0"/>
                </a:rPr>
                <a:t>}</a:t>
              </a:r>
            </a:p>
          </p:txBody>
        </p:sp>
        <p:sp>
          <p:nvSpPr>
            <p:cNvPr id="17" name="Text Box 1030"/>
            <p:cNvSpPr txBox="1">
              <a:spLocks noChangeArrowheads="1"/>
            </p:cNvSpPr>
            <p:nvPr/>
          </p:nvSpPr>
          <p:spPr bwMode="auto">
            <a:xfrm>
              <a:off x="861" y="960"/>
              <a:ext cx="9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1">
                  <a:solidFill>
                    <a:schemeClr val="hlink"/>
                  </a:solidFill>
                  <a:latin typeface="Verdana" pitchFamily="34" charset="0"/>
                </a:rPr>
                <a:t>Version 1</a:t>
              </a:r>
              <a:endParaRPr lang="en-US" altLang="en-US">
                <a:solidFill>
                  <a:schemeClr val="hlink"/>
                </a:solidFill>
                <a:latin typeface="Verdana" pitchFamily="34" charset="0"/>
              </a:endParaRPr>
            </a:p>
          </p:txBody>
        </p:sp>
      </p:grpSp>
      <p:grpSp>
        <p:nvGrpSpPr>
          <p:cNvPr id="18" name="Group 1042"/>
          <p:cNvGrpSpPr>
            <a:grpSpLocks/>
          </p:cNvGrpSpPr>
          <p:nvPr/>
        </p:nvGrpSpPr>
        <p:grpSpPr bwMode="auto">
          <a:xfrm>
            <a:off x="5594350" y="1722437"/>
            <a:ext cx="4756150" cy="1905000"/>
            <a:chOff x="2880" y="960"/>
            <a:chExt cx="2996" cy="1200"/>
          </a:xfrm>
        </p:grpSpPr>
        <p:sp>
          <p:nvSpPr>
            <p:cNvPr id="19" name="Text Box 1029"/>
            <p:cNvSpPr txBox="1">
              <a:spLocks noChangeArrowheads="1"/>
            </p:cNvSpPr>
            <p:nvPr/>
          </p:nvSpPr>
          <p:spPr bwMode="auto">
            <a:xfrm>
              <a:off x="2880" y="1334"/>
              <a:ext cx="299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en-US" sz="2000" b="1">
                  <a:latin typeface="Courier New" pitchFamily="49" charset="0"/>
                </a:rPr>
                <a:t>double tryMe (int x, double y)</a:t>
              </a:r>
            </a:p>
            <a:p>
              <a:pPr algn="l"/>
              <a:r>
                <a:rPr lang="en-US" altLang="en-US" sz="2000" b="1">
                  <a:latin typeface="Courier New" pitchFamily="49" charset="0"/>
                </a:rPr>
                <a:t>{</a:t>
              </a:r>
            </a:p>
            <a:p>
              <a:pPr algn="l"/>
              <a:r>
                <a:rPr lang="en-US" altLang="en-US" sz="2000" b="1">
                  <a:latin typeface="Courier New" pitchFamily="49" charset="0"/>
                </a:rPr>
                <a:t>   return x*y;</a:t>
              </a:r>
            </a:p>
            <a:p>
              <a:pPr algn="l"/>
              <a:r>
                <a:rPr lang="en-US" altLang="en-US" sz="2000" b="1">
                  <a:latin typeface="Courier New" pitchFamily="49" charset="0"/>
                </a:rPr>
                <a:t>}</a:t>
              </a:r>
            </a:p>
          </p:txBody>
        </p:sp>
        <p:sp>
          <p:nvSpPr>
            <p:cNvPr id="20" name="Text Box 1031"/>
            <p:cNvSpPr txBox="1">
              <a:spLocks noChangeArrowheads="1"/>
            </p:cNvSpPr>
            <p:nvPr/>
          </p:nvSpPr>
          <p:spPr bwMode="auto">
            <a:xfrm>
              <a:off x="3549" y="960"/>
              <a:ext cx="9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1">
                  <a:solidFill>
                    <a:schemeClr val="hlink"/>
                  </a:solidFill>
                  <a:latin typeface="Verdana" pitchFamily="34" charset="0"/>
                </a:rPr>
                <a:t>Version 2</a:t>
              </a:r>
              <a:endParaRPr lang="en-US" altLang="en-US">
                <a:solidFill>
                  <a:schemeClr val="hlink"/>
                </a:solidFill>
                <a:latin typeface="Verdana" pitchFamily="34" charset="0"/>
              </a:endParaRPr>
            </a:p>
          </p:txBody>
        </p:sp>
      </p:grpSp>
      <p:grpSp>
        <p:nvGrpSpPr>
          <p:cNvPr id="21" name="Group 1037"/>
          <p:cNvGrpSpPr>
            <a:grpSpLocks/>
          </p:cNvGrpSpPr>
          <p:nvPr/>
        </p:nvGrpSpPr>
        <p:grpSpPr bwMode="auto">
          <a:xfrm>
            <a:off x="3994150" y="4770437"/>
            <a:ext cx="3994150" cy="1006475"/>
            <a:chOff x="1584" y="2784"/>
            <a:chExt cx="2516" cy="634"/>
          </a:xfrm>
        </p:grpSpPr>
        <p:sp>
          <p:nvSpPr>
            <p:cNvPr id="22" name="Text Box 1035"/>
            <p:cNvSpPr txBox="1">
              <a:spLocks noChangeArrowheads="1"/>
            </p:cNvSpPr>
            <p:nvPr/>
          </p:nvSpPr>
          <p:spPr bwMode="auto">
            <a:xfrm>
              <a:off x="1584" y="3168"/>
              <a:ext cx="25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en-US" sz="2000" b="1">
                  <a:latin typeface="Courier New" pitchFamily="49" charset="0"/>
                </a:rPr>
                <a:t>result = tryMe (25, 4.32)</a:t>
              </a:r>
            </a:p>
          </p:txBody>
        </p:sp>
        <p:sp>
          <p:nvSpPr>
            <p:cNvPr id="23" name="Text Box 1036"/>
            <p:cNvSpPr txBox="1">
              <a:spLocks noChangeArrowheads="1"/>
            </p:cNvSpPr>
            <p:nvPr/>
          </p:nvSpPr>
          <p:spPr bwMode="auto">
            <a:xfrm>
              <a:off x="2148" y="2784"/>
              <a:ext cx="10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1">
                  <a:solidFill>
                    <a:schemeClr val="hlink"/>
                  </a:solidFill>
                  <a:latin typeface="Verdana" pitchFamily="34" charset="0"/>
                </a:rPr>
                <a:t>Invocation</a:t>
              </a:r>
              <a:endParaRPr lang="en-US" altLang="en-US">
                <a:solidFill>
                  <a:schemeClr val="hlink"/>
                </a:solidFill>
                <a:latin typeface="Verdana" pitchFamily="34" charset="0"/>
              </a:endParaRPr>
            </a:p>
          </p:txBody>
        </p:sp>
      </p:grpSp>
      <p:sp>
        <p:nvSpPr>
          <p:cNvPr id="24" name="Line 1040"/>
          <p:cNvSpPr>
            <a:spLocks noChangeShapeType="1"/>
          </p:cNvSpPr>
          <p:nvPr/>
        </p:nvSpPr>
        <p:spPr bwMode="auto">
          <a:xfrm flipV="1">
            <a:off x="6127750" y="3779837"/>
            <a:ext cx="6858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Overloaded Methods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87400" y="1549400"/>
            <a:ext cx="10896600" cy="4905375"/>
          </a:xfrm>
          <a:prstGeom prst="rect">
            <a:avLst/>
          </a:prstGeo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2075" tIns="46038" rIns="92075" bIns="46038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292350" algn="l"/>
              </a:tabLst>
            </a:pPr>
            <a:r>
              <a:rPr lang="en-US" altLang="en-US" smtClean="0"/>
              <a:t>The</a:t>
            </a:r>
            <a:r>
              <a:rPr lang="en-US" altLang="en-US" smtClean="0">
                <a:latin typeface="Courier New" pitchFamily="49" charset="0"/>
              </a:rPr>
              <a:t>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println</a:t>
            </a:r>
            <a:r>
              <a:rPr lang="en-US" altLang="en-US" smtClean="0">
                <a:latin typeface="Courier New" pitchFamily="49" charset="0"/>
              </a:rPr>
              <a:t> </a:t>
            </a:r>
            <a:r>
              <a:rPr lang="en-US" altLang="en-US" smtClean="0"/>
              <a:t>method is overloaded:</a:t>
            </a:r>
          </a:p>
          <a:p>
            <a:pPr>
              <a:spcBef>
                <a:spcPct val="90000"/>
              </a:spcBef>
              <a:buFont typeface="Wingdings" pitchFamily="2" charset="2"/>
              <a:buNone/>
              <a:tabLst>
                <a:tab pos="2292350" algn="l"/>
              </a:tabLst>
            </a:pPr>
            <a:r>
              <a:rPr lang="en-US" altLang="en-US" smtClean="0">
                <a:latin typeface="Courier New" pitchFamily="49" charset="0"/>
              </a:rPr>
              <a:t>           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println (String s)</a:t>
            </a:r>
          </a:p>
          <a:p>
            <a:pPr>
              <a:buFont typeface="Wingdings" pitchFamily="2" charset="2"/>
              <a:buNone/>
              <a:tabLst>
                <a:tab pos="2292350" algn="l"/>
              </a:tabLst>
            </a:pP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            println (int i)</a:t>
            </a:r>
          </a:p>
          <a:p>
            <a:pPr>
              <a:buFont typeface="Wingdings" pitchFamily="2" charset="2"/>
              <a:buNone/>
              <a:tabLst>
                <a:tab pos="2292350" algn="l"/>
              </a:tabLst>
            </a:pP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            println (double d)</a:t>
            </a:r>
          </a:p>
          <a:p>
            <a:pPr>
              <a:spcBef>
                <a:spcPct val="75000"/>
              </a:spcBef>
              <a:buFont typeface="Wingdings" pitchFamily="2" charset="2"/>
              <a:buNone/>
              <a:tabLst>
                <a:tab pos="2292350" algn="l"/>
              </a:tabLst>
            </a:pPr>
            <a:r>
              <a:rPr lang="en-US" altLang="en-US" smtClean="0"/>
              <a:t>		and so on...</a:t>
            </a:r>
          </a:p>
          <a:p>
            <a:pPr>
              <a:spcBef>
                <a:spcPct val="75000"/>
              </a:spcBef>
              <a:tabLst>
                <a:tab pos="2292350" algn="l"/>
              </a:tabLst>
            </a:pPr>
            <a:r>
              <a:rPr lang="en-US" altLang="en-US" smtClean="0"/>
              <a:t>The following lines invoke different versions of the</a:t>
            </a:r>
            <a:r>
              <a:rPr lang="en-US" altLang="en-US" smtClean="0">
                <a:latin typeface="Courier New" pitchFamily="49" charset="0"/>
              </a:rPr>
              <a:t>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println</a:t>
            </a:r>
            <a:r>
              <a:rPr lang="en-US" altLang="en-US" smtClean="0">
                <a:latin typeface="Courier New" pitchFamily="49" charset="0"/>
              </a:rPr>
              <a:t> </a:t>
            </a:r>
            <a:r>
              <a:rPr lang="en-US" altLang="en-US" smtClean="0"/>
              <a:t>method:</a:t>
            </a:r>
          </a:p>
          <a:p>
            <a:pPr>
              <a:spcBef>
                <a:spcPct val="90000"/>
              </a:spcBef>
              <a:buFont typeface="Wingdings" pitchFamily="2" charset="2"/>
              <a:buNone/>
              <a:tabLst>
                <a:tab pos="2292350" algn="l"/>
              </a:tabLst>
            </a:pP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     System.out.println ("The total is:");</a:t>
            </a:r>
          </a:p>
          <a:p>
            <a:pPr>
              <a:buFont typeface="Wingdings" pitchFamily="2" charset="2"/>
              <a:buNone/>
              <a:tabLst>
                <a:tab pos="2292350" algn="l"/>
              </a:tabLst>
            </a:pP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     System.out.println (total);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Overloading Methods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1574800"/>
            <a:ext cx="11328400" cy="4905375"/>
          </a:xfrm>
          <a:prstGeom prst="rect">
            <a:avLst/>
          </a:prstGeo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2075" tIns="46038" rIns="92075" bIns="46038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dirty="0" smtClean="0"/>
              <a:t>Constructors can be overloaded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Overloaded constructors provide multiple ways to initialize a new object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See </a:t>
            </a:r>
            <a:r>
              <a:rPr lang="en-US" altLang="en-US" dirty="0" smtClean="0">
                <a:hlinkClick r:id="rId2" action="ppaction://hlinkfile"/>
              </a:rPr>
              <a:t>SnakeEyes.java</a:t>
            </a:r>
            <a:r>
              <a:rPr lang="en-US" altLang="en-US" dirty="0" smtClean="0"/>
              <a:t> (page  205)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See </a:t>
            </a:r>
            <a:r>
              <a:rPr lang="en-US" altLang="en-US" dirty="0" smtClean="0">
                <a:hlinkClick r:id="rId3" action="ppaction://hlinkfile"/>
              </a:rPr>
              <a:t>Die.java</a:t>
            </a:r>
            <a:r>
              <a:rPr lang="en-US" altLang="en-US" dirty="0" smtClean="0"/>
              <a:t> (page 206)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6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38" y="370115"/>
            <a:ext cx="10353762" cy="970450"/>
          </a:xfrm>
        </p:spPr>
        <p:txBody>
          <a:bodyPr/>
          <a:lstStyle/>
          <a:p>
            <a:r>
              <a:rPr lang="en-US" smtClean="0"/>
              <a:t>Method </a:t>
            </a:r>
            <a:r>
              <a:rPr lang="en-US" smtClean="0"/>
              <a:t>Decomposition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6429" y="1306286"/>
            <a:ext cx="11070771" cy="49053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dirty="0" smtClean="0"/>
              <a:t>A method should be relatively small, so that it can be understood as a single entity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A potentially large method should be decomposed into several smaller methods as needed for clarity</a:t>
            </a:r>
          </a:p>
          <a:p>
            <a:pPr marL="36900" indent="0" algn="ctr">
              <a:spcBef>
                <a:spcPct val="75000"/>
              </a:spcBef>
              <a:buNone/>
            </a:pPr>
            <a:r>
              <a:rPr lang="en-US" altLang="en-US" dirty="0" smtClean="0"/>
              <a:t>PIG LATIN EXAMPLE</a:t>
            </a:r>
          </a:p>
          <a:p>
            <a:pPr>
              <a:spcBef>
                <a:spcPct val="75000"/>
              </a:spcBef>
            </a:pPr>
            <a:r>
              <a:rPr lang="en-US" altLang="en-US" dirty="0"/>
              <a:t>The process of translating an English sentence into Pig Latin can be decomposed into the process of translating each word</a:t>
            </a:r>
          </a:p>
          <a:p>
            <a:pPr>
              <a:spcBef>
                <a:spcPct val="75000"/>
              </a:spcBef>
            </a:pPr>
            <a:r>
              <a:rPr lang="en-US" altLang="en-US" dirty="0"/>
              <a:t>The process of translating a word can be decomposed into the process of translating words that</a:t>
            </a:r>
          </a:p>
          <a:p>
            <a:pPr lvl="1">
              <a:spcBef>
                <a:spcPct val="75000"/>
              </a:spcBef>
            </a:pPr>
            <a:r>
              <a:rPr lang="en-US" altLang="en-US" dirty="0"/>
              <a:t>begin with vowels</a:t>
            </a:r>
          </a:p>
          <a:p>
            <a:pPr lvl="1">
              <a:spcBef>
                <a:spcPct val="45000"/>
              </a:spcBef>
            </a:pPr>
            <a:r>
              <a:rPr lang="en-US" altLang="en-US" dirty="0"/>
              <a:t>begin with consonant blends (</a:t>
            </a:r>
            <a:r>
              <a:rPr lang="en-US" altLang="en-US" dirty="0" err="1"/>
              <a:t>sh</a:t>
            </a:r>
            <a:r>
              <a:rPr lang="en-US" altLang="en-US" dirty="0"/>
              <a:t>, </a:t>
            </a:r>
            <a:r>
              <a:rPr lang="en-US" altLang="en-US" dirty="0" err="1"/>
              <a:t>cr</a:t>
            </a:r>
            <a:r>
              <a:rPr lang="en-US" altLang="en-US" dirty="0"/>
              <a:t>, </a:t>
            </a:r>
            <a:r>
              <a:rPr lang="en-US" altLang="en-US" dirty="0" err="1"/>
              <a:t>tw</a:t>
            </a:r>
            <a:r>
              <a:rPr lang="en-US" altLang="en-US" dirty="0"/>
              <a:t>, etc.)</a:t>
            </a:r>
          </a:p>
          <a:p>
            <a:pPr lvl="1">
              <a:spcBef>
                <a:spcPct val="45000"/>
              </a:spcBef>
            </a:pPr>
            <a:r>
              <a:rPr lang="en-US" altLang="en-US" dirty="0"/>
              <a:t>begins with single consonants </a:t>
            </a:r>
          </a:p>
          <a:p>
            <a:pPr>
              <a:spcBef>
                <a:spcPct val="75000"/>
              </a:spcBef>
            </a:pPr>
            <a:r>
              <a:rPr lang="en-US" altLang="en-US" dirty="0"/>
              <a:t>See </a:t>
            </a:r>
            <a:r>
              <a:rPr lang="en-US" altLang="en-US" dirty="0">
                <a:hlinkClick r:id="rId2" action="ppaction://hlinkfile"/>
              </a:rPr>
              <a:t>PigLatin.java</a:t>
            </a:r>
            <a:r>
              <a:rPr lang="en-US" altLang="en-US" dirty="0"/>
              <a:t> (page </a:t>
            </a:r>
            <a:r>
              <a:rPr lang="en-US" altLang="en-US" dirty="0" smtClean="0"/>
              <a:t>208)</a:t>
            </a:r>
            <a:endParaRPr lang="en-US" altLang="en-US" dirty="0"/>
          </a:p>
          <a:p>
            <a:pPr>
              <a:spcBef>
                <a:spcPct val="75000"/>
              </a:spcBef>
            </a:pPr>
            <a:r>
              <a:rPr lang="en-US" altLang="en-US" dirty="0"/>
              <a:t>See </a:t>
            </a:r>
            <a:r>
              <a:rPr lang="en-US" altLang="en-US" dirty="0">
                <a:hlinkClick r:id="rId3" action="ppaction://hlinkfile"/>
              </a:rPr>
              <a:t>PigLatinTranslator.java</a:t>
            </a:r>
            <a:r>
              <a:rPr lang="en-US" altLang="en-US" dirty="0"/>
              <a:t> (page </a:t>
            </a:r>
            <a:r>
              <a:rPr lang="en-US" altLang="en-US" dirty="0" smtClean="0"/>
              <a:t>209)</a:t>
            </a:r>
            <a:endParaRPr lang="en-US" altLang="en-US" dirty="0"/>
          </a:p>
          <a:p>
            <a:pPr>
              <a:spcBef>
                <a:spcPct val="7500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996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81743" y="2177143"/>
            <a:ext cx="11136086" cy="394743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chemeClr val="tx1"/>
                </a:solidFill>
                <a:latin typeface="Courier New" pitchFamily="49" charset="0"/>
              </a:rPr>
              <a:t>String</a:t>
            </a:r>
            <a:r>
              <a:rPr lang="en-US" altLang="en-US" dirty="0" smtClean="0"/>
              <a:t> class was provided for us by the Java standard class library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But we can also write our own classes that define specific objects that we need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For example, suppose we want to write a program that simulates the flipping of a coin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We can write a </a:t>
            </a:r>
            <a:r>
              <a:rPr lang="en-US" altLang="en-US" dirty="0" smtClean="0">
                <a:solidFill>
                  <a:schemeClr val="tx1"/>
                </a:solidFill>
                <a:latin typeface="Courier New" pitchFamily="49" charset="0"/>
              </a:rPr>
              <a:t>Coin</a:t>
            </a:r>
            <a:r>
              <a:rPr lang="en-US" altLang="en-US" dirty="0" smtClean="0"/>
              <a:t> class to represent a coin object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669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028950" y="2057400"/>
            <a:ext cx="2362200" cy="3810000"/>
            <a:chOff x="864" y="1392"/>
            <a:chExt cx="1488" cy="240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864" y="1392"/>
              <a:ext cx="1488" cy="2400"/>
            </a:xfrm>
            <a:prstGeom prst="flowChartAlternateProcess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056" y="2064"/>
              <a:ext cx="1104" cy="4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056" y="2616"/>
              <a:ext cx="1104" cy="3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056" y="3024"/>
              <a:ext cx="1104" cy="5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056" y="1536"/>
              <a:ext cx="89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en-US" sz="1800" b="1">
                  <a:solidFill>
                    <a:schemeClr val="bg2"/>
                  </a:solidFill>
                  <a:latin typeface="Courier New" pitchFamily="49" charset="0"/>
                </a:rPr>
                <a:t>int x, y;</a:t>
              </a:r>
            </a:p>
            <a:p>
              <a:pPr algn="l"/>
              <a:r>
                <a:rPr lang="en-US" altLang="en-US" sz="1800" b="1">
                  <a:solidFill>
                    <a:schemeClr val="bg2"/>
                  </a:solidFill>
                  <a:latin typeface="Courier New" pitchFamily="49" charset="0"/>
                </a:rPr>
                <a:t>char ch;</a:t>
              </a:r>
              <a:endParaRPr lang="en-US" altLang="en-US"/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550025" y="2362200"/>
            <a:ext cx="2300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solidFill>
                  <a:schemeClr val="hlink"/>
                </a:solidFill>
                <a:latin typeface="Arial" charset="0"/>
              </a:rPr>
              <a:t>Data declarations</a:t>
            </a:r>
            <a:endParaRPr lang="en-US" altLang="en-US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51638" y="4114800"/>
            <a:ext cx="2652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solidFill>
                  <a:schemeClr val="hlink"/>
                </a:solidFill>
                <a:latin typeface="Arial" charset="0"/>
              </a:rPr>
              <a:t>Method declarations</a:t>
            </a:r>
            <a:endParaRPr lang="en-US" altLang="en-US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4857750" y="2590800"/>
            <a:ext cx="1371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5238750" y="3124200"/>
            <a:ext cx="1143000" cy="2438400"/>
            <a:chOff x="2256" y="2064"/>
            <a:chExt cx="960" cy="1536"/>
          </a:xfrm>
        </p:grpSpPr>
        <p:sp>
          <p:nvSpPr>
            <p:cNvPr id="15" name="AutoShape 12"/>
            <p:cNvSpPr>
              <a:spLocks/>
            </p:cNvSpPr>
            <p:nvPr/>
          </p:nvSpPr>
          <p:spPr bwMode="auto">
            <a:xfrm>
              <a:off x="2256" y="2064"/>
              <a:ext cx="528" cy="1536"/>
            </a:xfrm>
            <a:prstGeom prst="rightBrace">
              <a:avLst>
                <a:gd name="adj1" fmla="val 24242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2784" y="2832"/>
              <a:ext cx="432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17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Coin Class</a:t>
            </a:r>
            <a:endParaRPr lang="en-US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816428" y="1458686"/>
            <a:ext cx="10918371" cy="49053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0000"/>
              </a:spcBef>
            </a:pPr>
            <a:r>
              <a:rPr lang="en-US" altLang="en-US" smtClean="0"/>
              <a:t>In our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Coin</a:t>
            </a:r>
            <a:r>
              <a:rPr lang="en-US" altLang="en-US" smtClean="0"/>
              <a:t> class we could define the following data:</a:t>
            </a:r>
          </a:p>
          <a:p>
            <a:pPr lvl="1">
              <a:spcBef>
                <a:spcPct val="70000"/>
              </a:spcBef>
            </a:pP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face</a:t>
            </a:r>
            <a:r>
              <a:rPr lang="en-US" altLang="en-US" smtClean="0"/>
              <a:t>, an integer that represents the current face</a:t>
            </a:r>
          </a:p>
          <a:p>
            <a:pPr lvl="1">
              <a:spcBef>
                <a:spcPct val="70000"/>
              </a:spcBef>
            </a:pP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HEADS</a:t>
            </a:r>
            <a:r>
              <a:rPr lang="en-US" altLang="en-US" smtClean="0"/>
              <a:t> and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TAILS</a:t>
            </a:r>
            <a:r>
              <a:rPr lang="en-US" altLang="en-US" smtClean="0"/>
              <a:t>, integer constants that represent the two possible states</a:t>
            </a:r>
          </a:p>
          <a:p>
            <a:pPr>
              <a:spcBef>
                <a:spcPct val="70000"/>
              </a:spcBef>
            </a:pPr>
            <a:r>
              <a:rPr lang="en-US" altLang="en-US" smtClean="0"/>
              <a:t>We might also define the following methods:</a:t>
            </a:r>
          </a:p>
          <a:p>
            <a:pPr lvl="1">
              <a:spcBef>
                <a:spcPct val="70000"/>
              </a:spcBef>
            </a:pPr>
            <a:r>
              <a:rPr lang="en-US" altLang="en-US" smtClean="0"/>
              <a:t>a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Coin</a:t>
            </a:r>
            <a:r>
              <a:rPr lang="en-US" altLang="en-US" smtClean="0"/>
              <a:t> constructor, to initialize the object</a:t>
            </a:r>
          </a:p>
          <a:p>
            <a:pPr lvl="1">
              <a:spcBef>
                <a:spcPct val="70000"/>
              </a:spcBef>
            </a:pPr>
            <a:r>
              <a:rPr lang="en-US" altLang="en-US" smtClean="0"/>
              <a:t>a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flip</a:t>
            </a:r>
            <a:r>
              <a:rPr lang="en-US" altLang="en-US" smtClean="0"/>
              <a:t> method, to flip the coin</a:t>
            </a:r>
          </a:p>
          <a:p>
            <a:pPr lvl="1">
              <a:spcBef>
                <a:spcPct val="70000"/>
              </a:spcBef>
            </a:pPr>
            <a:r>
              <a:rPr lang="en-US" altLang="en-US" smtClean="0"/>
              <a:t>a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isHeads</a:t>
            </a:r>
            <a:r>
              <a:rPr lang="en-US" altLang="en-US" smtClean="0"/>
              <a:t> method, to determine if the current face is heads</a:t>
            </a:r>
          </a:p>
          <a:p>
            <a:pPr lvl="1">
              <a:spcBef>
                <a:spcPct val="70000"/>
              </a:spcBef>
            </a:pPr>
            <a:r>
              <a:rPr lang="en-US" altLang="en-US" smtClean="0"/>
              <a:t>a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toString</a:t>
            </a:r>
            <a:r>
              <a:rPr lang="en-US" altLang="en-US" smtClean="0"/>
              <a:t> method, to return a string description for printing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80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Coin Class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1114" y="1952625"/>
            <a:ext cx="11157857" cy="49053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dirty="0" smtClean="0"/>
              <a:t>See </a:t>
            </a:r>
            <a:r>
              <a:rPr lang="en-US" altLang="en-US" dirty="0" smtClean="0">
                <a:hlinkClick r:id="rId2" action="ppaction://hlinkfile"/>
              </a:rPr>
              <a:t>CountFlips.java</a:t>
            </a:r>
            <a:r>
              <a:rPr lang="en-US" altLang="en-US" dirty="0" smtClean="0"/>
              <a:t> (page 185)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See </a:t>
            </a:r>
            <a:r>
              <a:rPr lang="en-US" altLang="en-US" dirty="0" smtClean="0">
                <a:hlinkClick r:id="rId3" action="ppaction://hlinkfile"/>
              </a:rPr>
              <a:t>Coin.java</a:t>
            </a:r>
            <a:r>
              <a:rPr lang="en-US" altLang="en-US" dirty="0" smtClean="0"/>
              <a:t> (page 186)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Note that the </a:t>
            </a:r>
            <a:r>
              <a:rPr lang="en-US" altLang="en-US" dirty="0" err="1" smtClean="0">
                <a:solidFill>
                  <a:schemeClr val="tx1"/>
                </a:solidFill>
                <a:latin typeface="Courier New" pitchFamily="49" charset="0"/>
              </a:rPr>
              <a:t>CountFlips</a:t>
            </a:r>
            <a:r>
              <a:rPr lang="en-US" altLang="en-US" dirty="0" smtClean="0"/>
              <a:t> program did not use the </a:t>
            </a:r>
            <a:r>
              <a:rPr lang="en-US" altLang="en-US" dirty="0" err="1" smtClean="0">
                <a:solidFill>
                  <a:schemeClr val="tx1"/>
                </a:solidFill>
                <a:latin typeface="Courier New" pitchFamily="49" charset="0"/>
              </a:rPr>
              <a:t>toString</a:t>
            </a:r>
            <a:r>
              <a:rPr lang="en-US" altLang="en-US" dirty="0" smtClean="0"/>
              <a:t> method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A program will not necessarily use every service provided by an object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Once the </a:t>
            </a:r>
            <a:r>
              <a:rPr lang="en-US" altLang="en-US" dirty="0" smtClean="0">
                <a:solidFill>
                  <a:schemeClr val="tx1"/>
                </a:solidFill>
                <a:latin typeface="Courier New" pitchFamily="49" charset="0"/>
              </a:rPr>
              <a:t>Coin</a:t>
            </a:r>
            <a:r>
              <a:rPr lang="en-US" altLang="en-US" dirty="0" smtClean="0"/>
              <a:t> class has been defined, we can use it again in other programs as needed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50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Scope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996168"/>
            <a:ext cx="11440886" cy="49053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smtClean="0"/>
              <a:t>The </a:t>
            </a:r>
            <a:r>
              <a:rPr lang="en-US" altLang="en-US" i="1" smtClean="0"/>
              <a:t>scope</a:t>
            </a:r>
            <a:r>
              <a:rPr lang="en-US" altLang="en-US" smtClean="0"/>
              <a:t> of data is the area in a program in which that data can be used (referenced)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Data declared at the class level can be used by all methods in that class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Data declared within a method can be used only in that method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Data declared within a method is called </a:t>
            </a:r>
            <a:r>
              <a:rPr lang="en-US" altLang="en-US" i="1" smtClean="0"/>
              <a:t>local data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17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 Data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81743" y="1676400"/>
            <a:ext cx="10896600" cy="49053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60000"/>
              </a:spcBef>
            </a:pPr>
            <a:r>
              <a:rPr lang="en-US" altLang="en-US" smtClean="0"/>
              <a:t>The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face</a:t>
            </a:r>
            <a:r>
              <a:rPr lang="en-US" altLang="en-US" smtClean="0"/>
              <a:t> variable in the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Coin</a:t>
            </a:r>
            <a:r>
              <a:rPr lang="en-US" altLang="en-US" smtClean="0"/>
              <a:t> class is called </a:t>
            </a:r>
            <a:r>
              <a:rPr lang="en-US" altLang="en-US" i="1" smtClean="0"/>
              <a:t>instance data</a:t>
            </a:r>
            <a:r>
              <a:rPr lang="en-US" altLang="en-US" smtClean="0"/>
              <a:t> because each instance (object) of the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Coin</a:t>
            </a:r>
            <a:r>
              <a:rPr lang="en-US" altLang="en-US" smtClean="0"/>
              <a:t> class has its own</a:t>
            </a:r>
          </a:p>
          <a:p>
            <a:pPr>
              <a:spcBef>
                <a:spcPct val="60000"/>
              </a:spcBef>
            </a:pPr>
            <a:r>
              <a:rPr lang="en-US" altLang="en-US" smtClean="0"/>
              <a:t>A class declares the type of the data, but it does not reserve any memory space for it</a:t>
            </a:r>
          </a:p>
          <a:p>
            <a:pPr>
              <a:spcBef>
                <a:spcPct val="60000"/>
              </a:spcBef>
            </a:pPr>
            <a:r>
              <a:rPr lang="en-US" altLang="en-US" smtClean="0"/>
              <a:t>Every time a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Coin</a:t>
            </a:r>
            <a:r>
              <a:rPr lang="en-US" altLang="en-US" smtClean="0"/>
              <a:t> object is created, a new </a:t>
            </a:r>
            <a:r>
              <a:rPr lang="en-US" altLang="en-US" smtClean="0">
                <a:solidFill>
                  <a:schemeClr val="tx1"/>
                </a:solidFill>
                <a:latin typeface="Courier New" pitchFamily="49" charset="0"/>
              </a:rPr>
              <a:t>face</a:t>
            </a:r>
            <a:r>
              <a:rPr lang="en-US" altLang="en-US" smtClean="0"/>
              <a:t> variable is created as well</a:t>
            </a:r>
          </a:p>
          <a:p>
            <a:pPr>
              <a:spcBef>
                <a:spcPct val="60000"/>
              </a:spcBef>
            </a:pPr>
            <a:r>
              <a:rPr lang="en-US" altLang="en-US" smtClean="0"/>
              <a:t>The objects of a class share the method definitions, but each has its own data space</a:t>
            </a:r>
          </a:p>
          <a:p>
            <a:pPr>
              <a:spcBef>
                <a:spcPct val="60000"/>
              </a:spcBef>
            </a:pPr>
            <a:r>
              <a:rPr lang="en-US" altLang="en-US" smtClean="0"/>
              <a:t>That's the only way two objects can have different states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22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631</TotalTime>
  <Words>1787</Words>
  <Application>Microsoft Office PowerPoint</Application>
  <PresentationFormat>Custom</PresentationFormat>
  <Paragraphs>243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Slate</vt:lpstr>
      <vt:lpstr>Programming</vt:lpstr>
      <vt:lpstr>Objects</vt:lpstr>
      <vt:lpstr>Classes</vt:lpstr>
      <vt:lpstr>Classes</vt:lpstr>
      <vt:lpstr>Classes</vt:lpstr>
      <vt:lpstr>The Coin Class</vt:lpstr>
      <vt:lpstr>The Coin Class</vt:lpstr>
      <vt:lpstr>Data Scope</vt:lpstr>
      <vt:lpstr>Instance Data</vt:lpstr>
      <vt:lpstr>Instance Data</vt:lpstr>
      <vt:lpstr>Encapsulation</vt:lpstr>
      <vt:lpstr>Encapsulation</vt:lpstr>
      <vt:lpstr>Encapsulation</vt:lpstr>
      <vt:lpstr>Visibility Modifiers</vt:lpstr>
      <vt:lpstr>Visibility Modifiers</vt:lpstr>
      <vt:lpstr>Visibility Modifiers</vt:lpstr>
      <vt:lpstr>Visibility Modifiers</vt:lpstr>
      <vt:lpstr>Driver Programs</vt:lpstr>
      <vt:lpstr>Method Declarations</vt:lpstr>
      <vt:lpstr>Method Control Flow</vt:lpstr>
      <vt:lpstr>Method Control Flow</vt:lpstr>
      <vt:lpstr>Method Header</vt:lpstr>
      <vt:lpstr>Method Body</vt:lpstr>
      <vt:lpstr>The Return Statement</vt:lpstr>
      <vt:lpstr>Parameters</vt:lpstr>
      <vt:lpstr>Constructors Revisited</vt:lpstr>
      <vt:lpstr>Local Data</vt:lpstr>
      <vt:lpstr>Accessors &amp; Mutators</vt:lpstr>
      <vt:lpstr>Overloading Methods</vt:lpstr>
      <vt:lpstr>Overloading Methods</vt:lpstr>
      <vt:lpstr>Overloaded Methods</vt:lpstr>
      <vt:lpstr>Overloading Methods</vt:lpstr>
      <vt:lpstr>Method Decomposition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</dc:title>
  <dc:creator>Robert Hermanet</dc:creator>
  <cp:lastModifiedBy>HERMANET,Robert</cp:lastModifiedBy>
  <cp:revision>114</cp:revision>
  <dcterms:created xsi:type="dcterms:W3CDTF">2015-01-13T14:06:06Z</dcterms:created>
  <dcterms:modified xsi:type="dcterms:W3CDTF">2015-04-28T13:10:43Z</dcterms:modified>
</cp:coreProperties>
</file>